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uMfzMgKWyPAmGLB8ua89qOnBi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90A7B-D73D-429C-98B1-E70EA7371E2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8D2E1C2-8129-4A24-AAE6-0A705958259E}">
      <dgm:prSet phldrT="[Testo]" custT="1"/>
      <dgm:spPr/>
      <dgm:t>
        <a:bodyPr/>
        <a:lstStyle/>
        <a:p>
          <a:pPr>
            <a:buNone/>
          </a:pPr>
          <a:r>
            <a:rPr lang="it-IT" sz="1300" dirty="0"/>
            <a:t>Heidegger, in </a:t>
          </a:r>
          <a:r>
            <a:rPr lang="it-IT" sz="1300" i="1" dirty="0"/>
            <a:t>Essere e Tempo</a:t>
          </a:r>
          <a:r>
            <a:rPr lang="it-IT" sz="1300" dirty="0"/>
            <a:t>, descrive l’essere umano (l’“esserci”) come </a:t>
          </a:r>
          <a:r>
            <a:rPr lang="it-IT" sz="1300" b="1" dirty="0"/>
            <a:t>essenzialmente progettuale</a:t>
          </a:r>
          <a:r>
            <a:rPr lang="it-IT" sz="1300" dirty="0"/>
            <a:t>: non siamo semplicemente “dati”, ma </a:t>
          </a:r>
          <a:r>
            <a:rPr lang="it-IT" sz="1300" b="1" dirty="0"/>
            <a:t>gettiamo</a:t>
          </a:r>
          <a:r>
            <a:rPr lang="it-IT" sz="1300" dirty="0"/>
            <a:t> costantemente noi stessi nel futuro, nella forma delle possibilità da realizzare. La nostra esistenza è un “pro-getto”, un continuo </a:t>
          </a:r>
          <a:r>
            <a:rPr lang="it-IT" sz="1300" i="1" dirty="0"/>
            <a:t>venir-meno-a-se-stessi-per-diventare</a:t>
          </a:r>
          <a:r>
            <a:rPr lang="it-IT" sz="1200" dirty="0"/>
            <a:t>.</a:t>
          </a:r>
        </a:p>
      </dgm:t>
    </dgm:pt>
    <dgm:pt modelId="{337A0E05-168E-4887-A30D-75331520C485}" type="parTrans" cxnId="{E3E57D91-2260-4A42-9A6E-7FB830F7F91D}">
      <dgm:prSet/>
      <dgm:spPr/>
      <dgm:t>
        <a:bodyPr/>
        <a:lstStyle/>
        <a:p>
          <a:endParaRPr lang="it-IT"/>
        </a:p>
      </dgm:t>
    </dgm:pt>
    <dgm:pt modelId="{F1B7ADB2-6513-490F-A1E5-4392E4D81424}" type="sibTrans" cxnId="{E3E57D91-2260-4A42-9A6E-7FB830F7F91D}">
      <dgm:prSet/>
      <dgm:spPr/>
      <dgm:t>
        <a:bodyPr/>
        <a:lstStyle/>
        <a:p>
          <a:endParaRPr lang="it-IT"/>
        </a:p>
      </dgm:t>
    </dgm:pt>
    <dgm:pt modelId="{EFCB6BCE-F069-403D-B4EB-FEC3E012E8C9}">
      <dgm:prSet custT="1"/>
      <dgm:spPr/>
      <dgm:t>
        <a:bodyPr/>
        <a:lstStyle/>
        <a:p>
          <a:r>
            <a:rPr lang="it-IT" sz="1500" dirty="0"/>
            <a:t>La parola </a:t>
          </a:r>
          <a:r>
            <a:rPr lang="it-IT" sz="1500" i="1" dirty="0"/>
            <a:t>progetto</a:t>
          </a:r>
          <a:r>
            <a:rPr lang="it-IT" sz="1500" dirty="0"/>
            <a:t> deriva dal latino </a:t>
          </a:r>
          <a:r>
            <a:rPr lang="it-IT" sz="1500" i="1" dirty="0" err="1"/>
            <a:t>proiectum</a:t>
          </a:r>
          <a:r>
            <a:rPr lang="it-IT" sz="1500" dirty="0"/>
            <a:t>, participio passato di </a:t>
          </a:r>
          <a:r>
            <a:rPr lang="it-IT" sz="1500" i="1" dirty="0" err="1"/>
            <a:t>proicere</a:t>
          </a:r>
          <a:r>
            <a:rPr lang="it-IT" sz="1500" dirty="0"/>
            <a:t> = “gettare avanti”. È l’azione di lanciare qualcosa oltre, verso il futuro, </a:t>
          </a:r>
          <a:r>
            <a:rPr lang="it-IT" sz="1500" b="1" dirty="0"/>
            <a:t>prima ancora che esista</a:t>
          </a:r>
          <a:r>
            <a:rPr lang="it-IT" sz="1500" dirty="0"/>
            <a:t>.</a:t>
          </a:r>
        </a:p>
      </dgm:t>
    </dgm:pt>
    <dgm:pt modelId="{B7257E29-C7B6-48B0-BA7C-9500C1B529F9}" type="parTrans" cxnId="{0429A385-D2DC-4F62-BB31-E36AAB0B2B8A}">
      <dgm:prSet/>
      <dgm:spPr/>
      <dgm:t>
        <a:bodyPr/>
        <a:lstStyle/>
        <a:p>
          <a:endParaRPr lang="it-IT"/>
        </a:p>
      </dgm:t>
    </dgm:pt>
    <dgm:pt modelId="{931AF180-91EB-4D65-86AE-195EA2E237A8}" type="sibTrans" cxnId="{0429A385-D2DC-4F62-BB31-E36AAB0B2B8A}">
      <dgm:prSet/>
      <dgm:spPr/>
      <dgm:t>
        <a:bodyPr/>
        <a:lstStyle/>
        <a:p>
          <a:endParaRPr lang="it-IT"/>
        </a:p>
      </dgm:t>
    </dgm:pt>
    <dgm:pt modelId="{C312FE8A-C7F4-46C1-9836-AA8F9E189F45}">
      <dgm:prSet custT="1"/>
      <dgm:spPr/>
      <dgm:t>
        <a:bodyPr/>
        <a:lstStyle/>
        <a:p>
          <a:r>
            <a:rPr lang="it-IT" sz="1250" dirty="0"/>
            <a:t>Nella fenomenologia, in particolare in Husserl e in Sartre, l’</a:t>
          </a:r>
          <a:r>
            <a:rPr lang="it-IT" sz="1250" b="1" dirty="0"/>
            <a:t>intenzionalità</a:t>
          </a:r>
          <a:r>
            <a:rPr lang="it-IT" sz="1250" dirty="0"/>
            <a:t> è la caratteristica fondamentale della coscienza: ogni atto mentale è “intenzionato”, cioè rivolto a qualcosa.</a:t>
          </a:r>
          <a:br>
            <a:rPr lang="it-IT" sz="1250" dirty="0"/>
          </a:br>
          <a:r>
            <a:rPr lang="it-IT" sz="1250" dirty="0"/>
            <a:t>Il </a:t>
          </a:r>
          <a:r>
            <a:rPr lang="it-IT" sz="1250" i="1" dirty="0"/>
            <a:t>progetto</a:t>
          </a:r>
          <a:r>
            <a:rPr lang="it-IT" sz="1250" dirty="0"/>
            <a:t>, allora, non è solo un piano tecnico, ma è un </a:t>
          </a:r>
          <a:r>
            <a:rPr lang="it-IT" sz="1250" b="1" dirty="0"/>
            <a:t>atto intenzionale fondamentale</a:t>
          </a:r>
          <a:r>
            <a:rPr lang="it-IT" sz="1250" dirty="0"/>
            <a:t> dell’essere umano: </a:t>
          </a:r>
          <a:r>
            <a:rPr lang="it-IT" sz="1250" b="1" dirty="0"/>
            <a:t>orientarsi verso possibilità</a:t>
          </a:r>
          <a:r>
            <a:rPr lang="it-IT" sz="1250" dirty="0"/>
            <a:t>, attribuire senso, scegliere tra alternative</a:t>
          </a:r>
        </a:p>
      </dgm:t>
    </dgm:pt>
    <dgm:pt modelId="{11909052-AAEA-4CBE-937C-DAB75C614909}" type="parTrans" cxnId="{B1F73FDA-8A4F-43A2-8423-78D7019B95B4}">
      <dgm:prSet/>
      <dgm:spPr/>
      <dgm:t>
        <a:bodyPr/>
        <a:lstStyle/>
        <a:p>
          <a:endParaRPr lang="it-IT"/>
        </a:p>
      </dgm:t>
    </dgm:pt>
    <dgm:pt modelId="{9827EDC2-DE83-489B-A94A-7B9F893FB45C}" type="sibTrans" cxnId="{B1F73FDA-8A4F-43A2-8423-78D7019B95B4}">
      <dgm:prSet/>
      <dgm:spPr/>
      <dgm:t>
        <a:bodyPr/>
        <a:lstStyle/>
        <a:p>
          <a:endParaRPr lang="it-IT"/>
        </a:p>
      </dgm:t>
    </dgm:pt>
    <dgm:pt modelId="{0CD5DBB4-AC6A-4190-A763-C31C1005FA20}" type="pres">
      <dgm:prSet presAssocID="{72A90A7B-D73D-429C-98B1-E70EA7371E20}" presName="linear" presStyleCnt="0">
        <dgm:presLayoutVars>
          <dgm:dir/>
          <dgm:resizeHandles val="exact"/>
        </dgm:presLayoutVars>
      </dgm:prSet>
      <dgm:spPr/>
    </dgm:pt>
    <dgm:pt modelId="{A79A3E51-CCFD-46D4-ABCD-D57786976C7F}" type="pres">
      <dgm:prSet presAssocID="{78D2E1C2-8129-4A24-AAE6-0A705958259E}" presName="comp" presStyleCnt="0"/>
      <dgm:spPr/>
    </dgm:pt>
    <dgm:pt modelId="{407185A7-C850-49E5-8339-E9F54E4FA630}" type="pres">
      <dgm:prSet presAssocID="{78D2E1C2-8129-4A24-AAE6-0A705958259E}" presName="box" presStyleLbl="node1" presStyleIdx="0" presStyleCnt="3"/>
      <dgm:spPr/>
    </dgm:pt>
    <dgm:pt modelId="{9B9D9C17-F94A-453C-9EFA-0D5B2DD3854F}" type="pres">
      <dgm:prSet presAssocID="{78D2E1C2-8129-4A24-AAE6-0A705958259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3CDDD79-8FAF-4F58-95E5-C43574290421}" type="pres">
      <dgm:prSet presAssocID="{78D2E1C2-8129-4A24-AAE6-0A705958259E}" presName="text" presStyleLbl="node1" presStyleIdx="0" presStyleCnt="3">
        <dgm:presLayoutVars>
          <dgm:bulletEnabled val="1"/>
        </dgm:presLayoutVars>
      </dgm:prSet>
      <dgm:spPr/>
    </dgm:pt>
    <dgm:pt modelId="{F790A439-76A2-4711-BA3F-D4B87462F446}" type="pres">
      <dgm:prSet presAssocID="{F1B7ADB2-6513-490F-A1E5-4392E4D81424}" presName="spacer" presStyleCnt="0"/>
      <dgm:spPr/>
    </dgm:pt>
    <dgm:pt modelId="{03AAE821-6422-47D1-BDA4-4F81B802BB41}" type="pres">
      <dgm:prSet presAssocID="{EFCB6BCE-F069-403D-B4EB-FEC3E012E8C9}" presName="comp" presStyleCnt="0"/>
      <dgm:spPr/>
    </dgm:pt>
    <dgm:pt modelId="{DC5FCFBE-BDF1-4A13-BB7B-6E427146A035}" type="pres">
      <dgm:prSet presAssocID="{EFCB6BCE-F069-403D-B4EB-FEC3E012E8C9}" presName="box" presStyleLbl="node1" presStyleIdx="1" presStyleCnt="3"/>
      <dgm:spPr/>
    </dgm:pt>
    <dgm:pt modelId="{38B1F478-4B65-4562-A9A6-3898B04984C0}" type="pres">
      <dgm:prSet presAssocID="{EFCB6BCE-F069-403D-B4EB-FEC3E012E8C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94B6C94-A28E-489F-9E43-D00F102C3B3A}" type="pres">
      <dgm:prSet presAssocID="{EFCB6BCE-F069-403D-B4EB-FEC3E012E8C9}" presName="text" presStyleLbl="node1" presStyleIdx="1" presStyleCnt="3">
        <dgm:presLayoutVars>
          <dgm:bulletEnabled val="1"/>
        </dgm:presLayoutVars>
      </dgm:prSet>
      <dgm:spPr/>
    </dgm:pt>
    <dgm:pt modelId="{2C2FE8C1-3053-48D3-B193-9754F944551E}" type="pres">
      <dgm:prSet presAssocID="{931AF180-91EB-4D65-86AE-195EA2E237A8}" presName="spacer" presStyleCnt="0"/>
      <dgm:spPr/>
    </dgm:pt>
    <dgm:pt modelId="{6FD6801E-DF79-4FB6-AC83-AE05E26ADEB9}" type="pres">
      <dgm:prSet presAssocID="{C312FE8A-C7F4-46C1-9836-AA8F9E189F45}" presName="comp" presStyleCnt="0"/>
      <dgm:spPr/>
    </dgm:pt>
    <dgm:pt modelId="{71573DFF-3B00-4300-8CF3-82D768F58573}" type="pres">
      <dgm:prSet presAssocID="{C312FE8A-C7F4-46C1-9836-AA8F9E189F45}" presName="box" presStyleLbl="node1" presStyleIdx="2" presStyleCnt="3"/>
      <dgm:spPr/>
    </dgm:pt>
    <dgm:pt modelId="{CF8F297A-E02A-4CDD-A32B-B07BC0AAE4E7}" type="pres">
      <dgm:prSet presAssocID="{C312FE8A-C7F4-46C1-9836-AA8F9E189F4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1D7CC48-1AEF-48B5-9538-5A0F4C79A5E0}" type="pres">
      <dgm:prSet presAssocID="{C312FE8A-C7F4-46C1-9836-AA8F9E189F45}" presName="text" presStyleLbl="node1" presStyleIdx="2" presStyleCnt="3">
        <dgm:presLayoutVars>
          <dgm:bulletEnabled val="1"/>
        </dgm:presLayoutVars>
      </dgm:prSet>
      <dgm:spPr/>
    </dgm:pt>
  </dgm:ptLst>
  <dgm:cxnLst>
    <dgm:cxn modelId="{BBB2784A-7FF1-4656-B15F-A6C90FA04652}" type="presOf" srcId="{C312FE8A-C7F4-46C1-9836-AA8F9E189F45}" destId="{71573DFF-3B00-4300-8CF3-82D768F58573}" srcOrd="0" destOrd="0" presId="urn:microsoft.com/office/officeart/2005/8/layout/vList4"/>
    <dgm:cxn modelId="{0473834D-41F4-4448-9399-BAC5912C62AF}" type="presOf" srcId="{78D2E1C2-8129-4A24-AAE6-0A705958259E}" destId="{A3CDDD79-8FAF-4F58-95E5-C43574290421}" srcOrd="1" destOrd="0" presId="urn:microsoft.com/office/officeart/2005/8/layout/vList4"/>
    <dgm:cxn modelId="{0429A385-D2DC-4F62-BB31-E36AAB0B2B8A}" srcId="{72A90A7B-D73D-429C-98B1-E70EA7371E20}" destId="{EFCB6BCE-F069-403D-B4EB-FEC3E012E8C9}" srcOrd="1" destOrd="0" parTransId="{B7257E29-C7B6-48B0-BA7C-9500C1B529F9}" sibTransId="{931AF180-91EB-4D65-86AE-195EA2E237A8}"/>
    <dgm:cxn modelId="{E3E57D91-2260-4A42-9A6E-7FB830F7F91D}" srcId="{72A90A7B-D73D-429C-98B1-E70EA7371E20}" destId="{78D2E1C2-8129-4A24-AAE6-0A705958259E}" srcOrd="0" destOrd="0" parTransId="{337A0E05-168E-4887-A30D-75331520C485}" sibTransId="{F1B7ADB2-6513-490F-A1E5-4392E4D81424}"/>
    <dgm:cxn modelId="{513EB693-221C-4DC4-A4E1-E0A1EA825226}" type="presOf" srcId="{C312FE8A-C7F4-46C1-9836-AA8F9E189F45}" destId="{51D7CC48-1AEF-48B5-9538-5A0F4C79A5E0}" srcOrd="1" destOrd="0" presId="urn:microsoft.com/office/officeart/2005/8/layout/vList4"/>
    <dgm:cxn modelId="{EFA3D098-7FA5-4090-8DB3-964E4D8784EF}" type="presOf" srcId="{EFCB6BCE-F069-403D-B4EB-FEC3E012E8C9}" destId="{DC5FCFBE-BDF1-4A13-BB7B-6E427146A035}" srcOrd="0" destOrd="0" presId="urn:microsoft.com/office/officeart/2005/8/layout/vList4"/>
    <dgm:cxn modelId="{591D0F9A-5F6C-4D3B-9E9A-C12D724BB6F9}" type="presOf" srcId="{EFCB6BCE-F069-403D-B4EB-FEC3E012E8C9}" destId="{294B6C94-A28E-489F-9E43-D00F102C3B3A}" srcOrd="1" destOrd="0" presId="urn:microsoft.com/office/officeart/2005/8/layout/vList4"/>
    <dgm:cxn modelId="{78BB9F9C-8963-4660-AF6C-A28541BA29C0}" type="presOf" srcId="{78D2E1C2-8129-4A24-AAE6-0A705958259E}" destId="{407185A7-C850-49E5-8339-E9F54E4FA630}" srcOrd="0" destOrd="0" presId="urn:microsoft.com/office/officeart/2005/8/layout/vList4"/>
    <dgm:cxn modelId="{B1F73FDA-8A4F-43A2-8423-78D7019B95B4}" srcId="{72A90A7B-D73D-429C-98B1-E70EA7371E20}" destId="{C312FE8A-C7F4-46C1-9836-AA8F9E189F45}" srcOrd="2" destOrd="0" parTransId="{11909052-AAEA-4CBE-937C-DAB75C614909}" sibTransId="{9827EDC2-DE83-489B-A94A-7B9F893FB45C}"/>
    <dgm:cxn modelId="{1DA5A2DF-6A6F-444F-8AA5-542EE6EFD179}" type="presOf" srcId="{72A90A7B-D73D-429C-98B1-E70EA7371E20}" destId="{0CD5DBB4-AC6A-4190-A763-C31C1005FA20}" srcOrd="0" destOrd="0" presId="urn:microsoft.com/office/officeart/2005/8/layout/vList4"/>
    <dgm:cxn modelId="{6212C5AE-67C3-4538-82C4-36F07E0FF70A}" type="presParOf" srcId="{0CD5DBB4-AC6A-4190-A763-C31C1005FA20}" destId="{A79A3E51-CCFD-46D4-ABCD-D57786976C7F}" srcOrd="0" destOrd="0" presId="urn:microsoft.com/office/officeart/2005/8/layout/vList4"/>
    <dgm:cxn modelId="{5737DB32-719E-4656-878F-ED3ACFE94919}" type="presParOf" srcId="{A79A3E51-CCFD-46D4-ABCD-D57786976C7F}" destId="{407185A7-C850-49E5-8339-E9F54E4FA630}" srcOrd="0" destOrd="0" presId="urn:microsoft.com/office/officeart/2005/8/layout/vList4"/>
    <dgm:cxn modelId="{3D6B8F6B-8A20-4732-9B59-D1648B1241D1}" type="presParOf" srcId="{A79A3E51-CCFD-46D4-ABCD-D57786976C7F}" destId="{9B9D9C17-F94A-453C-9EFA-0D5B2DD3854F}" srcOrd="1" destOrd="0" presId="urn:microsoft.com/office/officeart/2005/8/layout/vList4"/>
    <dgm:cxn modelId="{2132D417-CE68-4858-8517-427816300F3C}" type="presParOf" srcId="{A79A3E51-CCFD-46D4-ABCD-D57786976C7F}" destId="{A3CDDD79-8FAF-4F58-95E5-C43574290421}" srcOrd="2" destOrd="0" presId="urn:microsoft.com/office/officeart/2005/8/layout/vList4"/>
    <dgm:cxn modelId="{6BB70AEF-2164-4371-9C27-9C9E5C11C598}" type="presParOf" srcId="{0CD5DBB4-AC6A-4190-A763-C31C1005FA20}" destId="{F790A439-76A2-4711-BA3F-D4B87462F446}" srcOrd="1" destOrd="0" presId="urn:microsoft.com/office/officeart/2005/8/layout/vList4"/>
    <dgm:cxn modelId="{A6DABDA8-B4B0-421C-B00D-D57094FD05AA}" type="presParOf" srcId="{0CD5DBB4-AC6A-4190-A763-C31C1005FA20}" destId="{03AAE821-6422-47D1-BDA4-4F81B802BB41}" srcOrd="2" destOrd="0" presId="urn:microsoft.com/office/officeart/2005/8/layout/vList4"/>
    <dgm:cxn modelId="{7F94BC30-73A9-42EF-A6BE-00F4D0034EB1}" type="presParOf" srcId="{03AAE821-6422-47D1-BDA4-4F81B802BB41}" destId="{DC5FCFBE-BDF1-4A13-BB7B-6E427146A035}" srcOrd="0" destOrd="0" presId="urn:microsoft.com/office/officeart/2005/8/layout/vList4"/>
    <dgm:cxn modelId="{F0B4F389-38FA-432C-9629-D97E133F3135}" type="presParOf" srcId="{03AAE821-6422-47D1-BDA4-4F81B802BB41}" destId="{38B1F478-4B65-4562-A9A6-3898B04984C0}" srcOrd="1" destOrd="0" presId="urn:microsoft.com/office/officeart/2005/8/layout/vList4"/>
    <dgm:cxn modelId="{8DE69649-30C0-4231-A84C-4A177E472B93}" type="presParOf" srcId="{03AAE821-6422-47D1-BDA4-4F81B802BB41}" destId="{294B6C94-A28E-489F-9E43-D00F102C3B3A}" srcOrd="2" destOrd="0" presId="urn:microsoft.com/office/officeart/2005/8/layout/vList4"/>
    <dgm:cxn modelId="{9FEB8C59-9F1F-4664-8176-AC2618C3F5C9}" type="presParOf" srcId="{0CD5DBB4-AC6A-4190-A763-C31C1005FA20}" destId="{2C2FE8C1-3053-48D3-B193-9754F944551E}" srcOrd="3" destOrd="0" presId="urn:microsoft.com/office/officeart/2005/8/layout/vList4"/>
    <dgm:cxn modelId="{6453EBB7-48CC-4DEA-BC5B-35C1670645EC}" type="presParOf" srcId="{0CD5DBB4-AC6A-4190-A763-C31C1005FA20}" destId="{6FD6801E-DF79-4FB6-AC83-AE05E26ADEB9}" srcOrd="4" destOrd="0" presId="urn:microsoft.com/office/officeart/2005/8/layout/vList4"/>
    <dgm:cxn modelId="{915BFDD1-1493-46E5-877B-9FAACC32011F}" type="presParOf" srcId="{6FD6801E-DF79-4FB6-AC83-AE05E26ADEB9}" destId="{71573DFF-3B00-4300-8CF3-82D768F58573}" srcOrd="0" destOrd="0" presId="urn:microsoft.com/office/officeart/2005/8/layout/vList4"/>
    <dgm:cxn modelId="{88CF2F52-D341-4179-8C21-4120B6F9B0CB}" type="presParOf" srcId="{6FD6801E-DF79-4FB6-AC83-AE05E26ADEB9}" destId="{CF8F297A-E02A-4CDD-A32B-B07BC0AAE4E7}" srcOrd="1" destOrd="0" presId="urn:microsoft.com/office/officeart/2005/8/layout/vList4"/>
    <dgm:cxn modelId="{934C2A55-97BF-4A2D-BDA6-BC62CF08EFBF}" type="presParOf" srcId="{6FD6801E-DF79-4FB6-AC83-AE05E26ADEB9}" destId="{51D7CC48-1AEF-48B5-9538-5A0F4C79A5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3BB32-B253-4430-922D-8256D9A0DD4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505E5B18-3994-48BE-B4B9-EEA4D338EB8B}">
      <dgm:prSet phldrT="[Testo]"/>
      <dgm:spPr/>
      <dgm:t>
        <a:bodyPr/>
        <a:lstStyle/>
        <a:p>
          <a:pPr algn="ctr">
            <a:buNone/>
          </a:pPr>
          <a:r>
            <a:rPr lang="it-IT" b="1" dirty="0"/>
            <a:t>Pianificare obiettivi a lungo termine:</a:t>
          </a:r>
        </a:p>
        <a:p>
          <a:pPr algn="ctr">
            <a:buNone/>
          </a:pPr>
          <a:r>
            <a:rPr lang="it-IT" dirty="0"/>
            <a:t>Visualizzare il proprio futuro facilita la definizione di mete e strategie per raggiungerle.​</a:t>
          </a:r>
        </a:p>
      </dgm:t>
    </dgm:pt>
    <dgm:pt modelId="{D424A5B7-360D-4895-B831-DFF89FA30A3B}" type="parTrans" cxnId="{89A49ACA-119A-4879-BF57-5657A208FC69}">
      <dgm:prSet/>
      <dgm:spPr/>
      <dgm:t>
        <a:bodyPr/>
        <a:lstStyle/>
        <a:p>
          <a:endParaRPr lang="it-IT"/>
        </a:p>
      </dgm:t>
    </dgm:pt>
    <dgm:pt modelId="{41734610-3340-4391-A7AD-BFF0CED786C9}" type="sibTrans" cxnId="{89A49ACA-119A-4879-BF57-5657A208FC69}">
      <dgm:prSet/>
      <dgm:spPr/>
      <dgm:t>
        <a:bodyPr/>
        <a:lstStyle/>
        <a:p>
          <a:endParaRPr lang="it-IT"/>
        </a:p>
      </dgm:t>
    </dgm:pt>
    <dgm:pt modelId="{0CE46D02-E02D-40AC-90AF-55D41B2764EE}">
      <dgm:prSet/>
      <dgm:spPr/>
      <dgm:t>
        <a:bodyPr/>
        <a:lstStyle/>
        <a:p>
          <a:pPr algn="ctr">
            <a:buNone/>
          </a:pPr>
          <a:r>
            <a:rPr lang="it-IT" b="1" dirty="0"/>
            <a:t>Adattarsi ai cambiamenti:</a:t>
          </a:r>
        </a:p>
        <a:p>
          <a:pPr algn="ctr">
            <a:buNone/>
          </a:pPr>
          <a:r>
            <a:rPr lang="it-IT" dirty="0"/>
            <a:t>Anticipare scenari futuri consente di prepararsi alle trasformazioni del contesto sociale e lavorativo.​</a:t>
          </a:r>
        </a:p>
      </dgm:t>
    </dgm:pt>
    <dgm:pt modelId="{1CA42DF5-5913-43EC-A499-A94414776597}" type="parTrans" cxnId="{D9446BF7-30D1-44C2-BB8F-A18C446C7B10}">
      <dgm:prSet/>
      <dgm:spPr/>
      <dgm:t>
        <a:bodyPr/>
        <a:lstStyle/>
        <a:p>
          <a:endParaRPr lang="it-IT"/>
        </a:p>
      </dgm:t>
    </dgm:pt>
    <dgm:pt modelId="{214E9BCA-952C-4CC2-8CC3-73C5D988269E}" type="sibTrans" cxnId="{D9446BF7-30D1-44C2-BB8F-A18C446C7B10}">
      <dgm:prSet/>
      <dgm:spPr/>
      <dgm:t>
        <a:bodyPr/>
        <a:lstStyle/>
        <a:p>
          <a:endParaRPr lang="it-IT"/>
        </a:p>
      </dgm:t>
    </dgm:pt>
    <dgm:pt modelId="{A91543B3-3E8D-4325-9A1D-1B15D32D073E}">
      <dgm:prSet/>
      <dgm:spPr/>
      <dgm:t>
        <a:bodyPr/>
        <a:lstStyle/>
        <a:p>
          <a:pPr algn="ctr"/>
          <a:r>
            <a:rPr lang="it-IT" b="1" dirty="0"/>
            <a:t>Promuovere la resilienza:</a:t>
          </a:r>
        </a:p>
        <a:p>
          <a:pPr algn="ctr"/>
          <a:r>
            <a:rPr lang="it-IT" dirty="0"/>
            <a:t>Una visione futura positiva e realistica rafforza la capacità di affrontare le avversità.</a:t>
          </a:r>
        </a:p>
      </dgm:t>
    </dgm:pt>
    <dgm:pt modelId="{81A429F2-E556-46F5-9ADE-058B659C5340}" type="parTrans" cxnId="{68BD80CA-AF10-457B-942C-1023A84EA486}">
      <dgm:prSet/>
      <dgm:spPr/>
      <dgm:t>
        <a:bodyPr/>
        <a:lstStyle/>
        <a:p>
          <a:endParaRPr lang="it-IT"/>
        </a:p>
      </dgm:t>
    </dgm:pt>
    <dgm:pt modelId="{751A479C-DF3E-4876-82CF-2577AB6475E7}" type="sibTrans" cxnId="{68BD80CA-AF10-457B-942C-1023A84EA486}">
      <dgm:prSet/>
      <dgm:spPr/>
      <dgm:t>
        <a:bodyPr/>
        <a:lstStyle/>
        <a:p>
          <a:endParaRPr lang="it-IT"/>
        </a:p>
      </dgm:t>
    </dgm:pt>
    <dgm:pt modelId="{020292C6-3AA2-4030-9AAB-CC43849ABF6C}" type="pres">
      <dgm:prSet presAssocID="{5DA3BB32-B253-4430-922D-8256D9A0DD4D}" presName="diagram" presStyleCnt="0">
        <dgm:presLayoutVars>
          <dgm:dir/>
          <dgm:resizeHandles val="exact"/>
        </dgm:presLayoutVars>
      </dgm:prSet>
      <dgm:spPr/>
    </dgm:pt>
    <dgm:pt modelId="{2C988F03-3D69-4856-AF5C-BB60A95252D4}" type="pres">
      <dgm:prSet presAssocID="{505E5B18-3994-48BE-B4B9-EEA4D338EB8B}" presName="node" presStyleLbl="node1" presStyleIdx="0" presStyleCnt="3" custScaleX="170119" custLinFactNeighborY="24596">
        <dgm:presLayoutVars>
          <dgm:bulletEnabled val="1"/>
        </dgm:presLayoutVars>
      </dgm:prSet>
      <dgm:spPr/>
    </dgm:pt>
    <dgm:pt modelId="{FB76E0A4-DF9F-4C20-AAF1-0BD80711B813}" type="pres">
      <dgm:prSet presAssocID="{41734610-3340-4391-A7AD-BFF0CED786C9}" presName="sibTrans" presStyleCnt="0"/>
      <dgm:spPr/>
    </dgm:pt>
    <dgm:pt modelId="{EDF9D4D5-78C0-4588-9F07-05EC6E65D955}" type="pres">
      <dgm:prSet presAssocID="{0CE46D02-E02D-40AC-90AF-55D41B2764EE}" presName="node" presStyleLbl="node1" presStyleIdx="1" presStyleCnt="3" custScaleX="166724" custScaleY="110216">
        <dgm:presLayoutVars>
          <dgm:bulletEnabled val="1"/>
        </dgm:presLayoutVars>
      </dgm:prSet>
      <dgm:spPr/>
    </dgm:pt>
    <dgm:pt modelId="{C189F1DE-7D36-4A7E-9D23-2077F8C1E0C0}" type="pres">
      <dgm:prSet presAssocID="{214E9BCA-952C-4CC2-8CC3-73C5D988269E}" presName="sibTrans" presStyleCnt="0"/>
      <dgm:spPr/>
    </dgm:pt>
    <dgm:pt modelId="{081EA739-9CAB-46EB-B1DC-3342C263EBDE}" type="pres">
      <dgm:prSet presAssocID="{A91543B3-3E8D-4325-9A1D-1B15D32D073E}" presName="node" presStyleLbl="node1" presStyleIdx="2" presStyleCnt="3" custScaleX="166724" custLinFactNeighborX="0" custLinFactNeighborY="-36413">
        <dgm:presLayoutVars>
          <dgm:bulletEnabled val="1"/>
        </dgm:presLayoutVars>
      </dgm:prSet>
      <dgm:spPr/>
    </dgm:pt>
  </dgm:ptLst>
  <dgm:cxnLst>
    <dgm:cxn modelId="{BCE1695C-6630-4081-BBDB-49D12DE95D17}" type="presOf" srcId="{5DA3BB32-B253-4430-922D-8256D9A0DD4D}" destId="{020292C6-3AA2-4030-9AAB-CC43849ABF6C}" srcOrd="0" destOrd="0" presId="urn:microsoft.com/office/officeart/2005/8/layout/default"/>
    <dgm:cxn modelId="{DA5BB946-1378-4C55-91C9-A97239EED5C7}" type="presOf" srcId="{505E5B18-3994-48BE-B4B9-EEA4D338EB8B}" destId="{2C988F03-3D69-4856-AF5C-BB60A95252D4}" srcOrd="0" destOrd="0" presId="urn:microsoft.com/office/officeart/2005/8/layout/default"/>
    <dgm:cxn modelId="{08078684-CBD6-441B-9DF7-522D3E2AFD68}" type="presOf" srcId="{0CE46D02-E02D-40AC-90AF-55D41B2764EE}" destId="{EDF9D4D5-78C0-4588-9F07-05EC6E65D955}" srcOrd="0" destOrd="0" presId="urn:microsoft.com/office/officeart/2005/8/layout/default"/>
    <dgm:cxn modelId="{B08B5791-D27C-4369-B4E1-F4193F92D5FC}" type="presOf" srcId="{A91543B3-3E8D-4325-9A1D-1B15D32D073E}" destId="{081EA739-9CAB-46EB-B1DC-3342C263EBDE}" srcOrd="0" destOrd="0" presId="urn:microsoft.com/office/officeart/2005/8/layout/default"/>
    <dgm:cxn modelId="{68BD80CA-AF10-457B-942C-1023A84EA486}" srcId="{5DA3BB32-B253-4430-922D-8256D9A0DD4D}" destId="{A91543B3-3E8D-4325-9A1D-1B15D32D073E}" srcOrd="2" destOrd="0" parTransId="{81A429F2-E556-46F5-9ADE-058B659C5340}" sibTransId="{751A479C-DF3E-4876-82CF-2577AB6475E7}"/>
    <dgm:cxn modelId="{89A49ACA-119A-4879-BF57-5657A208FC69}" srcId="{5DA3BB32-B253-4430-922D-8256D9A0DD4D}" destId="{505E5B18-3994-48BE-B4B9-EEA4D338EB8B}" srcOrd="0" destOrd="0" parTransId="{D424A5B7-360D-4895-B831-DFF89FA30A3B}" sibTransId="{41734610-3340-4391-A7AD-BFF0CED786C9}"/>
    <dgm:cxn modelId="{D9446BF7-30D1-44C2-BB8F-A18C446C7B10}" srcId="{5DA3BB32-B253-4430-922D-8256D9A0DD4D}" destId="{0CE46D02-E02D-40AC-90AF-55D41B2764EE}" srcOrd="1" destOrd="0" parTransId="{1CA42DF5-5913-43EC-A499-A94414776597}" sibTransId="{214E9BCA-952C-4CC2-8CC3-73C5D988269E}"/>
    <dgm:cxn modelId="{4CFF8F0A-DE80-47A9-B759-8CD5B850A626}" type="presParOf" srcId="{020292C6-3AA2-4030-9AAB-CC43849ABF6C}" destId="{2C988F03-3D69-4856-AF5C-BB60A95252D4}" srcOrd="0" destOrd="0" presId="urn:microsoft.com/office/officeart/2005/8/layout/default"/>
    <dgm:cxn modelId="{0FD9B6BA-6110-47D4-B243-27C69EF6ADCC}" type="presParOf" srcId="{020292C6-3AA2-4030-9AAB-CC43849ABF6C}" destId="{FB76E0A4-DF9F-4C20-AAF1-0BD80711B813}" srcOrd="1" destOrd="0" presId="urn:microsoft.com/office/officeart/2005/8/layout/default"/>
    <dgm:cxn modelId="{D08EC2CF-E344-424F-A22F-5527AE02BEC5}" type="presParOf" srcId="{020292C6-3AA2-4030-9AAB-CC43849ABF6C}" destId="{EDF9D4D5-78C0-4588-9F07-05EC6E65D955}" srcOrd="2" destOrd="0" presId="urn:microsoft.com/office/officeart/2005/8/layout/default"/>
    <dgm:cxn modelId="{83556560-23C4-4432-AC7B-52D7F2921DFE}" type="presParOf" srcId="{020292C6-3AA2-4030-9AAB-CC43849ABF6C}" destId="{C189F1DE-7D36-4A7E-9D23-2077F8C1E0C0}" srcOrd="3" destOrd="0" presId="urn:microsoft.com/office/officeart/2005/8/layout/default"/>
    <dgm:cxn modelId="{43BE4392-CE3B-485C-9336-E7B55DB5618D}" type="presParOf" srcId="{020292C6-3AA2-4030-9AAB-CC43849ABF6C}" destId="{081EA739-9CAB-46EB-B1DC-3342C263EB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E5197-F486-49CC-B9B4-372C8140411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411B6060-9E05-4101-AC54-145DD27956B1}">
      <dgm:prSet phldrT="[Testo]"/>
      <dgm:spPr/>
      <dgm:t>
        <a:bodyPr/>
        <a:lstStyle/>
        <a:p>
          <a:pPr algn="ctr"/>
          <a:r>
            <a:rPr lang="it-IT" dirty="0"/>
            <a:t>FUTURE DESIGN</a:t>
          </a:r>
        </a:p>
      </dgm:t>
    </dgm:pt>
    <dgm:pt modelId="{3C32B0A3-E809-4884-A63A-F397BF66144D}" type="parTrans" cxnId="{F910A241-8DDE-4262-AD56-53651C132920}">
      <dgm:prSet/>
      <dgm:spPr/>
      <dgm:t>
        <a:bodyPr/>
        <a:lstStyle/>
        <a:p>
          <a:endParaRPr lang="it-IT"/>
        </a:p>
      </dgm:t>
    </dgm:pt>
    <dgm:pt modelId="{81AB9129-4BB8-411C-8D90-46158C54CC91}" type="sibTrans" cxnId="{F910A241-8DDE-4262-AD56-53651C132920}">
      <dgm:prSet/>
      <dgm:spPr/>
      <dgm:t>
        <a:bodyPr/>
        <a:lstStyle/>
        <a:p>
          <a:endParaRPr lang="it-IT"/>
        </a:p>
      </dgm:t>
    </dgm:pt>
    <dgm:pt modelId="{64C8C187-B689-49E9-96C6-7E0858905A2C}">
      <dgm:prSet phldrT="[Testo]"/>
      <dgm:spPr/>
      <dgm:t>
        <a:bodyPr/>
        <a:lstStyle/>
        <a:p>
          <a:pPr algn="ctr">
            <a:buNone/>
          </a:pPr>
          <a:r>
            <a:rPr kumimoji="0" lang="it-IT" altLang="it-IT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Il Future Design è un movimento che studia i tipi di sistemi sociali che </a:t>
          </a:r>
          <a:br>
            <a:rPr kumimoji="0" lang="it-IT" altLang="it-IT" b="0" i="0" u="none" strike="noStrike" cap="none" normalizeH="0" baseline="0" dirty="0">
              <a:ln/>
              <a:effectLst/>
              <a:latin typeface="Arial" panose="020B0604020202020204" pitchFamily="34" charset="0"/>
            </a:rPr>
          </a:br>
          <a:r>
            <a:rPr kumimoji="0" lang="it-IT" altLang="it-IT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garantirebbero  (</a:t>
          </a:r>
          <a:r>
            <a:rPr kumimoji="0" lang="it-IT" altLang="it-IT" b="0" i="0" u="none" strike="noStrike" cap="none" normalizeH="0" baseline="0" dirty="0" err="1">
              <a:ln/>
              <a:effectLst/>
              <a:latin typeface="Arial" panose="020B0604020202020204" pitchFamily="34" charset="0"/>
            </a:rPr>
            <a:t>Tatsuyoshi</a:t>
          </a:r>
          <a:r>
            <a:rPr kumimoji="0" lang="it-IT" altLang="it-IT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 </a:t>
          </a:r>
          <a:r>
            <a:rPr kumimoji="0" lang="it-IT" altLang="it-IT" b="0" i="0" u="none" strike="noStrike" cap="none" normalizeH="0" baseline="0" dirty="0" err="1">
              <a:ln/>
              <a:effectLst/>
              <a:latin typeface="Arial" panose="020B0604020202020204" pitchFamily="34" charset="0"/>
            </a:rPr>
            <a:t>Saijo</a:t>
          </a:r>
          <a:r>
            <a:rPr kumimoji="0" lang="it-IT" altLang="it-IT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)</a:t>
          </a:r>
          <a:endParaRPr lang="it-IT" dirty="0"/>
        </a:p>
      </dgm:t>
    </dgm:pt>
    <dgm:pt modelId="{4D781449-2102-4356-AC21-25FB55813B9E}" type="parTrans" cxnId="{085C7C71-EB14-4BEB-B424-ADBA9655633B}">
      <dgm:prSet/>
      <dgm:spPr/>
      <dgm:t>
        <a:bodyPr/>
        <a:lstStyle/>
        <a:p>
          <a:endParaRPr lang="it-IT"/>
        </a:p>
      </dgm:t>
    </dgm:pt>
    <dgm:pt modelId="{079FD0E0-8FC4-4A09-971E-5BEDFB1319D9}" type="sibTrans" cxnId="{085C7C71-EB14-4BEB-B424-ADBA9655633B}">
      <dgm:prSet/>
      <dgm:spPr/>
      <dgm:t>
        <a:bodyPr/>
        <a:lstStyle/>
        <a:p>
          <a:endParaRPr lang="it-IT"/>
        </a:p>
      </dgm:t>
    </dgm:pt>
    <dgm:pt modelId="{0D8BC2C5-3993-4487-884A-3F5C3A5F0C34}">
      <dgm:prSet phldrT="[Testo]"/>
      <dgm:spPr/>
      <dgm:t>
        <a:bodyPr/>
        <a:lstStyle/>
        <a:p>
          <a:pPr algn="ctr"/>
          <a:r>
            <a:rPr lang="it-IT" dirty="0"/>
            <a:t>SPECULATIVE DESIGN</a:t>
          </a:r>
        </a:p>
      </dgm:t>
    </dgm:pt>
    <dgm:pt modelId="{F7EF6EE7-C1F0-4B3E-B271-6638AD6C2487}" type="parTrans" cxnId="{A5F2D68A-F406-474C-9C44-4DEADBA14F79}">
      <dgm:prSet/>
      <dgm:spPr/>
      <dgm:t>
        <a:bodyPr/>
        <a:lstStyle/>
        <a:p>
          <a:endParaRPr lang="it-IT"/>
        </a:p>
      </dgm:t>
    </dgm:pt>
    <dgm:pt modelId="{46949111-41D4-4344-A337-7EF300329DB2}" type="sibTrans" cxnId="{A5F2D68A-F406-474C-9C44-4DEADBA14F79}">
      <dgm:prSet/>
      <dgm:spPr/>
      <dgm:t>
        <a:bodyPr/>
        <a:lstStyle/>
        <a:p>
          <a:endParaRPr lang="it-IT"/>
        </a:p>
      </dgm:t>
    </dgm:pt>
    <dgm:pt modelId="{D34553C5-E341-4A40-98D9-90FAD7EC504A}">
      <dgm:prSet phldrT="[Testo]"/>
      <dgm:spPr/>
      <dgm:t>
        <a:bodyPr/>
        <a:lstStyle/>
        <a:p>
          <a:pPr algn="ctr">
            <a:buNone/>
          </a:pPr>
          <a:r>
            <a:rPr lang="it-IT" dirty="0"/>
            <a:t>Utilizza scenari ipotetici per stimolare il dibattito sulle implicazioni sociali ed etiche </a:t>
          </a:r>
          <a:r>
            <a:rPr lang="it-IT" dirty="0" err="1"/>
            <a:t>a.e</a:t>
          </a:r>
          <a:r>
            <a:rPr lang="it-IT" dirty="0"/>
            <a:t>. delle tecnologie emergenti. Questo approccio incoraggia a immaginare futuri alternativi, promuovendo una riflessione critica sul presente e sulle possibili direzioni del progresso. (Dunne e </a:t>
          </a:r>
          <a:r>
            <a:rPr lang="it-IT" dirty="0" err="1"/>
            <a:t>Raby</a:t>
          </a:r>
          <a:r>
            <a:rPr lang="it-IT" dirty="0"/>
            <a:t>)</a:t>
          </a:r>
        </a:p>
      </dgm:t>
    </dgm:pt>
    <dgm:pt modelId="{F6932749-447D-4E61-8D5A-E9208BF500BA}" type="parTrans" cxnId="{17A2A83F-9B9D-4341-B244-0C0E20F627BC}">
      <dgm:prSet/>
      <dgm:spPr/>
      <dgm:t>
        <a:bodyPr/>
        <a:lstStyle/>
        <a:p>
          <a:endParaRPr lang="it-IT"/>
        </a:p>
      </dgm:t>
    </dgm:pt>
    <dgm:pt modelId="{1E5A6F0F-95E8-4D09-B91A-043148CA4EEF}" type="sibTrans" cxnId="{17A2A83F-9B9D-4341-B244-0C0E20F627BC}">
      <dgm:prSet/>
      <dgm:spPr/>
      <dgm:t>
        <a:bodyPr/>
        <a:lstStyle/>
        <a:p>
          <a:endParaRPr lang="it-IT"/>
        </a:p>
      </dgm:t>
    </dgm:pt>
    <dgm:pt modelId="{7E2099B9-1EB9-4B64-87C3-3FEC73CA343B}" type="pres">
      <dgm:prSet presAssocID="{E21E5197-F486-49CC-B9B4-372C81404118}" presName="linear" presStyleCnt="0">
        <dgm:presLayoutVars>
          <dgm:animLvl val="lvl"/>
          <dgm:resizeHandles val="exact"/>
        </dgm:presLayoutVars>
      </dgm:prSet>
      <dgm:spPr/>
    </dgm:pt>
    <dgm:pt modelId="{D5C305D3-C5AB-4F19-8E93-F652B491AAD7}" type="pres">
      <dgm:prSet presAssocID="{411B6060-9E05-4101-AC54-145DD27956B1}" presName="parentText" presStyleLbl="node1" presStyleIdx="0" presStyleCnt="2" custLinFactNeighborY="9090">
        <dgm:presLayoutVars>
          <dgm:chMax val="0"/>
          <dgm:bulletEnabled val="1"/>
        </dgm:presLayoutVars>
      </dgm:prSet>
      <dgm:spPr/>
    </dgm:pt>
    <dgm:pt modelId="{A51EEF66-964D-43FB-BDF0-F730D254A9EA}" type="pres">
      <dgm:prSet presAssocID="{411B6060-9E05-4101-AC54-145DD27956B1}" presName="childText" presStyleLbl="revTx" presStyleIdx="0" presStyleCnt="2">
        <dgm:presLayoutVars>
          <dgm:bulletEnabled val="1"/>
        </dgm:presLayoutVars>
      </dgm:prSet>
      <dgm:spPr/>
    </dgm:pt>
    <dgm:pt modelId="{2A6FA3B8-8430-48B9-B7CA-14940543E365}" type="pres">
      <dgm:prSet presAssocID="{0D8BC2C5-3993-4487-884A-3F5C3A5F0C3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B959F2-762F-40A1-9CA4-7E3FE4EB3EA4}" type="pres">
      <dgm:prSet presAssocID="{0D8BC2C5-3993-4487-884A-3F5C3A5F0C3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1F27809-95E5-4D83-97E4-57EE7311135C}" type="presOf" srcId="{411B6060-9E05-4101-AC54-145DD27956B1}" destId="{D5C305D3-C5AB-4F19-8E93-F652B491AAD7}" srcOrd="0" destOrd="0" presId="urn:microsoft.com/office/officeart/2005/8/layout/vList2"/>
    <dgm:cxn modelId="{17A2A83F-9B9D-4341-B244-0C0E20F627BC}" srcId="{0D8BC2C5-3993-4487-884A-3F5C3A5F0C34}" destId="{D34553C5-E341-4A40-98D9-90FAD7EC504A}" srcOrd="0" destOrd="0" parTransId="{F6932749-447D-4E61-8D5A-E9208BF500BA}" sibTransId="{1E5A6F0F-95E8-4D09-B91A-043148CA4EEF}"/>
    <dgm:cxn modelId="{F910A241-8DDE-4262-AD56-53651C132920}" srcId="{E21E5197-F486-49CC-B9B4-372C81404118}" destId="{411B6060-9E05-4101-AC54-145DD27956B1}" srcOrd="0" destOrd="0" parTransId="{3C32B0A3-E809-4884-A63A-F397BF66144D}" sibTransId="{81AB9129-4BB8-411C-8D90-46158C54CC91}"/>
    <dgm:cxn modelId="{085C7C71-EB14-4BEB-B424-ADBA9655633B}" srcId="{411B6060-9E05-4101-AC54-145DD27956B1}" destId="{64C8C187-B689-49E9-96C6-7E0858905A2C}" srcOrd="0" destOrd="0" parTransId="{4D781449-2102-4356-AC21-25FB55813B9E}" sibTransId="{079FD0E0-8FC4-4A09-971E-5BEDFB1319D9}"/>
    <dgm:cxn modelId="{0044EC89-1BF1-4EC8-8351-9D0C0C37DD64}" type="presOf" srcId="{0D8BC2C5-3993-4487-884A-3F5C3A5F0C34}" destId="{2A6FA3B8-8430-48B9-B7CA-14940543E365}" srcOrd="0" destOrd="0" presId="urn:microsoft.com/office/officeart/2005/8/layout/vList2"/>
    <dgm:cxn modelId="{A5F2D68A-F406-474C-9C44-4DEADBA14F79}" srcId="{E21E5197-F486-49CC-B9B4-372C81404118}" destId="{0D8BC2C5-3993-4487-884A-3F5C3A5F0C34}" srcOrd="1" destOrd="0" parTransId="{F7EF6EE7-C1F0-4B3E-B271-6638AD6C2487}" sibTransId="{46949111-41D4-4344-A337-7EF300329DB2}"/>
    <dgm:cxn modelId="{F0136BD6-881F-4BF2-A6E0-2F5BAC739DC2}" type="presOf" srcId="{D34553C5-E341-4A40-98D9-90FAD7EC504A}" destId="{49B959F2-762F-40A1-9CA4-7E3FE4EB3EA4}" srcOrd="0" destOrd="0" presId="urn:microsoft.com/office/officeart/2005/8/layout/vList2"/>
    <dgm:cxn modelId="{1130B5E3-74E8-461F-BBFD-4FF3D4762296}" type="presOf" srcId="{64C8C187-B689-49E9-96C6-7E0858905A2C}" destId="{A51EEF66-964D-43FB-BDF0-F730D254A9EA}" srcOrd="0" destOrd="0" presId="urn:microsoft.com/office/officeart/2005/8/layout/vList2"/>
    <dgm:cxn modelId="{2AE886FB-7C06-442F-9E6F-EEE5FCF6C70A}" type="presOf" srcId="{E21E5197-F486-49CC-B9B4-372C81404118}" destId="{7E2099B9-1EB9-4B64-87C3-3FEC73CA343B}" srcOrd="0" destOrd="0" presId="urn:microsoft.com/office/officeart/2005/8/layout/vList2"/>
    <dgm:cxn modelId="{DF626B53-00B0-4AA8-BC31-DF5208E41B95}" type="presParOf" srcId="{7E2099B9-1EB9-4B64-87C3-3FEC73CA343B}" destId="{D5C305D3-C5AB-4F19-8E93-F652B491AAD7}" srcOrd="0" destOrd="0" presId="urn:microsoft.com/office/officeart/2005/8/layout/vList2"/>
    <dgm:cxn modelId="{C3253722-61DE-4555-BCFF-F16D0FE61C66}" type="presParOf" srcId="{7E2099B9-1EB9-4B64-87C3-3FEC73CA343B}" destId="{A51EEF66-964D-43FB-BDF0-F730D254A9EA}" srcOrd="1" destOrd="0" presId="urn:microsoft.com/office/officeart/2005/8/layout/vList2"/>
    <dgm:cxn modelId="{667C6CDF-D9F9-435B-A033-A2990EBD26B0}" type="presParOf" srcId="{7E2099B9-1EB9-4B64-87C3-3FEC73CA343B}" destId="{2A6FA3B8-8430-48B9-B7CA-14940543E365}" srcOrd="2" destOrd="0" presId="urn:microsoft.com/office/officeart/2005/8/layout/vList2"/>
    <dgm:cxn modelId="{0B7DD558-D194-4792-88B9-35055E0589D9}" type="presParOf" srcId="{7E2099B9-1EB9-4B64-87C3-3FEC73CA343B}" destId="{49B959F2-762F-40A1-9CA4-7E3FE4EB3E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2C060-0223-461A-8C76-A3CA1CE929D8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12E9088D-97D0-4D3A-9C9E-6697D654F232}">
      <dgm:prSet phldrT="[Testo]" custT="1"/>
      <dgm:spPr/>
      <dgm:t>
        <a:bodyPr/>
        <a:lstStyle/>
        <a:p>
          <a:pPr algn="r">
            <a:buNone/>
          </a:pPr>
          <a:r>
            <a:rPr lang="it-IT" sz="1400" b="1" dirty="0"/>
            <a:t>Saper agire nel presente</a:t>
          </a:r>
          <a:r>
            <a:rPr lang="it-IT" sz="1400" dirty="0"/>
            <a:t> con uno sguardo aperto sul futuro.</a:t>
          </a:r>
        </a:p>
        <a:p>
          <a:pPr algn="r">
            <a:buNone/>
          </a:pPr>
          <a:endParaRPr lang="it-IT" sz="1400" dirty="0"/>
        </a:p>
      </dgm:t>
    </dgm:pt>
    <dgm:pt modelId="{8F9DE864-7E6F-426C-8D3B-0C1AB77F0C1A}" type="parTrans" cxnId="{54B95A93-2835-439D-83AD-F004AFC60FF2}">
      <dgm:prSet/>
      <dgm:spPr/>
      <dgm:t>
        <a:bodyPr/>
        <a:lstStyle/>
        <a:p>
          <a:endParaRPr lang="it-IT"/>
        </a:p>
      </dgm:t>
    </dgm:pt>
    <dgm:pt modelId="{5AD5D169-9CE9-4DCC-81D7-55A5138CCB32}" type="sibTrans" cxnId="{54B95A93-2835-439D-83AD-F004AFC60FF2}">
      <dgm:prSet/>
      <dgm:spPr/>
      <dgm:t>
        <a:bodyPr/>
        <a:lstStyle/>
        <a:p>
          <a:endParaRPr lang="it-IT"/>
        </a:p>
      </dgm:t>
    </dgm:pt>
    <dgm:pt modelId="{5DEC9145-5CFC-42D8-A0A4-59C75C49E90C}">
      <dgm:prSet custT="1"/>
      <dgm:spPr/>
      <dgm:t>
        <a:bodyPr/>
        <a:lstStyle/>
        <a:p>
          <a:pPr algn="l"/>
          <a:r>
            <a:rPr lang="it-IT" sz="1400" dirty="0"/>
            <a:t> sviluppare </a:t>
          </a:r>
          <a:r>
            <a:rPr lang="it-IT" sz="1400" b="1" dirty="0"/>
            <a:t>life skills</a:t>
          </a:r>
          <a:r>
            <a:rPr lang="it-IT" sz="1400" dirty="0"/>
            <a:t> – come il pensiero critico, la comunicazione efficace, la gestione delle emozioni e la capacità di prendere decisioni – </a:t>
          </a:r>
        </a:p>
      </dgm:t>
    </dgm:pt>
    <dgm:pt modelId="{5C8B6B74-8D22-4A33-BFD5-66CCE11DBDCE}" type="parTrans" cxnId="{AE41F7FC-4A80-46AA-9242-E3B18DADEEFB}">
      <dgm:prSet/>
      <dgm:spPr/>
      <dgm:t>
        <a:bodyPr/>
        <a:lstStyle/>
        <a:p>
          <a:endParaRPr lang="it-IT"/>
        </a:p>
      </dgm:t>
    </dgm:pt>
    <dgm:pt modelId="{D61FE357-53F0-4C30-9D25-2BCC21D9BD49}" type="sibTrans" cxnId="{AE41F7FC-4A80-46AA-9242-E3B18DADEEFB}">
      <dgm:prSet/>
      <dgm:spPr/>
      <dgm:t>
        <a:bodyPr/>
        <a:lstStyle/>
        <a:p>
          <a:endParaRPr lang="it-IT"/>
        </a:p>
      </dgm:t>
    </dgm:pt>
    <dgm:pt modelId="{A5FC13A5-38B2-49AB-8487-92393C943DAD}">
      <dgm:prSet custT="1"/>
      <dgm:spPr/>
      <dgm:t>
        <a:bodyPr/>
        <a:lstStyle/>
        <a:p>
          <a:r>
            <a:rPr lang="it-IT" sz="1400" dirty="0"/>
            <a:t>Educare all’ </a:t>
          </a:r>
          <a:r>
            <a:rPr lang="it-IT" sz="1400" dirty="0" err="1"/>
            <a:t>employability</a:t>
          </a:r>
          <a:r>
            <a:rPr lang="it-IT" sz="1400" dirty="0"/>
            <a:t> ovvero </a:t>
          </a:r>
          <a:r>
            <a:rPr lang="it-IT" sz="1400" b="1" dirty="0"/>
            <a:t>educare al progetto di sé</a:t>
          </a:r>
          <a:r>
            <a:rPr lang="it-IT" sz="1400" dirty="0"/>
            <a:t>.</a:t>
          </a:r>
        </a:p>
        <a:p>
          <a:endParaRPr lang="it-IT" sz="1400" dirty="0"/>
        </a:p>
      </dgm:t>
    </dgm:pt>
    <dgm:pt modelId="{B2A745FC-2DDB-4DC6-8506-425F622ADBED}" type="parTrans" cxnId="{84D2C8D7-7C62-4C40-BE38-6C2BC81B3680}">
      <dgm:prSet/>
      <dgm:spPr/>
      <dgm:t>
        <a:bodyPr/>
        <a:lstStyle/>
        <a:p>
          <a:endParaRPr lang="it-IT"/>
        </a:p>
      </dgm:t>
    </dgm:pt>
    <dgm:pt modelId="{696DF308-B5C2-468D-90F4-8BB337D0E93D}" type="sibTrans" cxnId="{84D2C8D7-7C62-4C40-BE38-6C2BC81B3680}">
      <dgm:prSet/>
      <dgm:spPr/>
      <dgm:t>
        <a:bodyPr/>
        <a:lstStyle/>
        <a:p>
          <a:endParaRPr lang="it-IT"/>
        </a:p>
      </dgm:t>
    </dgm:pt>
    <dgm:pt modelId="{A2AA65EE-1805-49D5-90C2-2E6E8D8968DC}">
      <dgm:prSet custT="1"/>
      <dgm:spPr/>
      <dgm:t>
        <a:bodyPr/>
        <a:lstStyle/>
        <a:p>
          <a:r>
            <a:rPr lang="it-IT" sz="1400" dirty="0"/>
            <a:t> sviluppare la capacità di </a:t>
          </a:r>
          <a:r>
            <a:rPr lang="it-IT" sz="1400" b="1" dirty="0"/>
            <a:t>vedersi nel futuro</a:t>
          </a:r>
          <a:r>
            <a:rPr lang="it-IT" sz="1400" dirty="0"/>
            <a:t>;</a:t>
          </a:r>
        </a:p>
      </dgm:t>
    </dgm:pt>
    <dgm:pt modelId="{FACDC51E-D5FB-4E7E-8EA6-2B0B205B48A9}" type="parTrans" cxnId="{3DCB9090-DDCC-4B37-A1EF-8985432E3E1F}">
      <dgm:prSet/>
      <dgm:spPr/>
      <dgm:t>
        <a:bodyPr/>
        <a:lstStyle/>
        <a:p>
          <a:endParaRPr lang="it-IT"/>
        </a:p>
      </dgm:t>
    </dgm:pt>
    <dgm:pt modelId="{550F6DA6-AE23-44BA-887D-D00848162132}" type="sibTrans" cxnId="{3DCB9090-DDCC-4B37-A1EF-8985432E3E1F}">
      <dgm:prSet/>
      <dgm:spPr/>
      <dgm:t>
        <a:bodyPr/>
        <a:lstStyle/>
        <a:p>
          <a:endParaRPr lang="it-IT"/>
        </a:p>
      </dgm:t>
    </dgm:pt>
    <dgm:pt modelId="{B2A1FC4E-9AB8-49E8-A6FD-C5AD670E2CA0}">
      <dgm:prSet custT="1"/>
      <dgm:spPr/>
      <dgm:t>
        <a:bodyPr/>
        <a:lstStyle/>
        <a:p>
          <a:r>
            <a:rPr lang="it-IT" sz="1400" b="1" dirty="0"/>
            <a:t>I </a:t>
          </a:r>
          <a:r>
            <a:rPr lang="it-IT" sz="1400" b="1" dirty="0" err="1"/>
            <a:t>mmaginare</a:t>
          </a:r>
          <a:r>
            <a:rPr lang="it-IT" sz="1400" b="1" dirty="0"/>
            <a:t> possibilità concrete per sé e per gli altri</a:t>
          </a:r>
          <a:r>
            <a:rPr lang="it-IT" sz="1400" dirty="0"/>
            <a:t>;</a:t>
          </a:r>
        </a:p>
      </dgm:t>
    </dgm:pt>
    <dgm:pt modelId="{0228AF0F-3448-45B7-BC1F-AD25406D1FCB}" type="parTrans" cxnId="{2A7B2D59-71B9-4D27-A2BA-F76597FADBEE}">
      <dgm:prSet/>
      <dgm:spPr/>
      <dgm:t>
        <a:bodyPr/>
        <a:lstStyle/>
        <a:p>
          <a:endParaRPr lang="it-IT"/>
        </a:p>
      </dgm:t>
    </dgm:pt>
    <dgm:pt modelId="{7320F75D-A973-4128-8C03-515F8D1D5BCE}" type="sibTrans" cxnId="{2A7B2D59-71B9-4D27-A2BA-F76597FADBEE}">
      <dgm:prSet/>
      <dgm:spPr/>
      <dgm:t>
        <a:bodyPr/>
        <a:lstStyle/>
        <a:p>
          <a:endParaRPr lang="it-IT"/>
        </a:p>
      </dgm:t>
    </dgm:pt>
    <dgm:pt modelId="{7420A4CB-B90D-479F-9129-AF6E5F015894}">
      <dgm:prSet custT="1"/>
      <dgm:spPr/>
      <dgm:t>
        <a:bodyPr/>
        <a:lstStyle/>
        <a:p>
          <a:r>
            <a:rPr lang="it-IT" sz="1400" dirty="0"/>
            <a:t> coltivare </a:t>
          </a:r>
          <a:r>
            <a:rPr lang="it-IT" sz="1400" b="1" dirty="0"/>
            <a:t>fiducia nella propria capacità di agire</a:t>
          </a:r>
          <a:r>
            <a:rPr lang="it-IT" sz="1400" dirty="0"/>
            <a:t>;</a:t>
          </a:r>
        </a:p>
      </dgm:t>
    </dgm:pt>
    <dgm:pt modelId="{E72C4779-1F21-49D0-B171-E44B437D2C98}" type="parTrans" cxnId="{AC055983-7D15-4849-BB08-06971955F34D}">
      <dgm:prSet/>
      <dgm:spPr/>
      <dgm:t>
        <a:bodyPr/>
        <a:lstStyle/>
        <a:p>
          <a:endParaRPr lang="it-IT"/>
        </a:p>
      </dgm:t>
    </dgm:pt>
    <dgm:pt modelId="{5351F056-E4C3-4A24-B160-1FF383D56D75}" type="sibTrans" cxnId="{AC055983-7D15-4849-BB08-06971955F34D}">
      <dgm:prSet/>
      <dgm:spPr/>
      <dgm:t>
        <a:bodyPr/>
        <a:lstStyle/>
        <a:p>
          <a:endParaRPr lang="it-IT"/>
        </a:p>
      </dgm:t>
    </dgm:pt>
    <dgm:pt modelId="{6D53521B-F7EC-46B9-B34B-3863C995CF15}">
      <dgm:prSet custT="1"/>
      <dgm:spPr/>
      <dgm:t>
        <a:bodyPr/>
        <a:lstStyle/>
        <a:p>
          <a:r>
            <a:rPr lang="it-IT" sz="1400" dirty="0"/>
            <a:t> Dotarsi di </a:t>
          </a:r>
          <a:r>
            <a:rPr lang="it-IT" sz="1400" b="1" dirty="0"/>
            <a:t>strumenti </a:t>
          </a:r>
          <a:r>
            <a:rPr lang="it-IT" sz="1400" b="1" dirty="0" err="1"/>
            <a:t>competenziali</a:t>
          </a:r>
          <a:r>
            <a:rPr lang="it-IT" sz="1400" dirty="0"/>
            <a:t> per affrontare l’incertezza con proattività.</a:t>
          </a:r>
        </a:p>
      </dgm:t>
    </dgm:pt>
    <dgm:pt modelId="{0A89FE11-C6FA-4B91-BC4C-353445D6C7F3}" type="parTrans" cxnId="{FD839826-D53F-432C-A0B1-6CA345043947}">
      <dgm:prSet/>
      <dgm:spPr/>
      <dgm:t>
        <a:bodyPr/>
        <a:lstStyle/>
        <a:p>
          <a:endParaRPr lang="it-IT"/>
        </a:p>
      </dgm:t>
    </dgm:pt>
    <dgm:pt modelId="{82070A67-3759-4950-A174-38C67A0BF7B3}" type="sibTrans" cxnId="{FD839826-D53F-432C-A0B1-6CA345043947}">
      <dgm:prSet/>
      <dgm:spPr/>
      <dgm:t>
        <a:bodyPr/>
        <a:lstStyle/>
        <a:p>
          <a:endParaRPr lang="it-IT"/>
        </a:p>
      </dgm:t>
    </dgm:pt>
    <dgm:pt modelId="{02FF946A-CE60-438B-BE48-7558D162D55B}">
      <dgm:prSet custT="1"/>
      <dgm:spPr/>
      <dgm:t>
        <a:bodyPr/>
        <a:lstStyle/>
        <a:p>
          <a:pPr algn="l"/>
          <a:r>
            <a:rPr lang="it-IT" sz="1400" dirty="0"/>
            <a:t> non servono solo “per lavorare”, ma per </a:t>
          </a:r>
          <a:r>
            <a:rPr lang="it-IT" sz="1400" b="1" dirty="0"/>
            <a:t>vivere con consapevolezza e autonomia</a:t>
          </a:r>
          <a:r>
            <a:rPr lang="it-IT" sz="1400" dirty="0"/>
            <a:t>.</a:t>
          </a:r>
        </a:p>
      </dgm:t>
    </dgm:pt>
    <dgm:pt modelId="{957CD633-92BD-469D-8DAB-BC975BB741E0}" type="parTrans" cxnId="{EC0031E2-2F1E-4D55-B789-4A764266EFB0}">
      <dgm:prSet/>
      <dgm:spPr/>
      <dgm:t>
        <a:bodyPr/>
        <a:lstStyle/>
        <a:p>
          <a:endParaRPr lang="it-IT"/>
        </a:p>
      </dgm:t>
    </dgm:pt>
    <dgm:pt modelId="{D6E0BDF5-D393-4648-B35C-FE5FA8230740}" type="sibTrans" cxnId="{EC0031E2-2F1E-4D55-B789-4A764266EFB0}">
      <dgm:prSet/>
      <dgm:spPr/>
      <dgm:t>
        <a:bodyPr/>
        <a:lstStyle/>
        <a:p>
          <a:endParaRPr lang="it-IT"/>
        </a:p>
      </dgm:t>
    </dgm:pt>
    <dgm:pt modelId="{76DB1C80-01D8-4680-BC98-55CE4BE194A9}" type="pres">
      <dgm:prSet presAssocID="{7052C060-0223-461A-8C76-A3CA1CE929D8}" presName="Name0" presStyleCnt="0">
        <dgm:presLayoutVars>
          <dgm:chMax val="2"/>
          <dgm:chPref val="2"/>
          <dgm:animLvl val="lvl"/>
        </dgm:presLayoutVars>
      </dgm:prSet>
      <dgm:spPr/>
    </dgm:pt>
    <dgm:pt modelId="{524B9834-3169-4ADD-BCB2-39470D25D44D}" type="pres">
      <dgm:prSet presAssocID="{7052C060-0223-461A-8C76-A3CA1CE929D8}" presName="LeftText" presStyleLbl="revTx" presStyleIdx="0" presStyleCnt="0">
        <dgm:presLayoutVars>
          <dgm:bulletEnabled val="1"/>
        </dgm:presLayoutVars>
      </dgm:prSet>
      <dgm:spPr/>
    </dgm:pt>
    <dgm:pt modelId="{C6608207-0297-4755-8B1F-02CDD4F17CC7}" type="pres">
      <dgm:prSet presAssocID="{7052C060-0223-461A-8C76-A3CA1CE929D8}" presName="LeftNode" presStyleLbl="bgImgPlace1" presStyleIdx="0" presStyleCnt="2" custScaleX="167188" custScaleY="132811" custLinFactNeighborX="-16797" custLinFactNeighborY="10522">
        <dgm:presLayoutVars>
          <dgm:chMax val="2"/>
          <dgm:chPref val="2"/>
        </dgm:presLayoutVars>
      </dgm:prSet>
      <dgm:spPr/>
    </dgm:pt>
    <dgm:pt modelId="{8BB5A8F1-25C9-4729-B5BC-0228B6F917B5}" type="pres">
      <dgm:prSet presAssocID="{7052C060-0223-461A-8C76-A3CA1CE929D8}" presName="RightText" presStyleLbl="revTx" presStyleIdx="0" presStyleCnt="0">
        <dgm:presLayoutVars>
          <dgm:bulletEnabled val="1"/>
        </dgm:presLayoutVars>
      </dgm:prSet>
      <dgm:spPr/>
    </dgm:pt>
    <dgm:pt modelId="{37DB2503-F78C-4194-8E24-00BEE1DC0982}" type="pres">
      <dgm:prSet presAssocID="{7052C060-0223-461A-8C76-A3CA1CE929D8}" presName="RightNode" presStyleLbl="bgImgPlace1" presStyleIdx="1" presStyleCnt="2" custScaleX="163891" custScaleY="134965" custLinFactNeighborX="48752" custLinFactNeighborY="9086">
        <dgm:presLayoutVars>
          <dgm:chMax val="0"/>
          <dgm:chPref val="0"/>
        </dgm:presLayoutVars>
      </dgm:prSet>
      <dgm:spPr/>
    </dgm:pt>
    <dgm:pt modelId="{C747D89C-9B76-40DD-ACF8-7E39F437DE42}" type="pres">
      <dgm:prSet presAssocID="{7052C060-0223-461A-8C76-A3CA1CE929D8}" presName="TopArrow" presStyleLbl="node1" presStyleIdx="0" presStyleCnt="2" custLinFactNeighborX="25284" custLinFactNeighborY="-8378"/>
      <dgm:spPr/>
    </dgm:pt>
    <dgm:pt modelId="{D58844A8-EB0A-45D5-8667-9ADFBC55374E}" type="pres">
      <dgm:prSet presAssocID="{7052C060-0223-461A-8C76-A3CA1CE929D8}" presName="BottomArrow" presStyleLbl="node1" presStyleIdx="1" presStyleCnt="2" custLinFactNeighborX="21914" custLinFactNeighborY="31841"/>
      <dgm:spPr/>
    </dgm:pt>
  </dgm:ptLst>
  <dgm:cxnLst>
    <dgm:cxn modelId="{03E6201F-B883-4315-82EA-9BAFB582C3BF}" type="presOf" srcId="{12E9088D-97D0-4D3A-9C9E-6697D654F232}" destId="{524B9834-3169-4ADD-BCB2-39470D25D44D}" srcOrd="0" destOrd="0" presId="urn:microsoft.com/office/officeart/2009/layout/ReverseList"/>
    <dgm:cxn modelId="{FD839826-D53F-432C-A0B1-6CA345043947}" srcId="{A5FC13A5-38B2-49AB-8487-92393C943DAD}" destId="{6D53521B-F7EC-46B9-B34B-3863C995CF15}" srcOrd="3" destOrd="0" parTransId="{0A89FE11-C6FA-4B91-BC4C-353445D6C7F3}" sibTransId="{82070A67-3759-4950-A174-38C67A0BF7B3}"/>
    <dgm:cxn modelId="{D1A5BB31-1E71-4D11-BE7F-C230CA4C9AD4}" type="presOf" srcId="{02FF946A-CE60-438B-BE48-7558D162D55B}" destId="{524B9834-3169-4ADD-BCB2-39470D25D44D}" srcOrd="0" destOrd="2" presId="urn:microsoft.com/office/officeart/2009/layout/ReverseList"/>
    <dgm:cxn modelId="{5D8B1143-3C10-4F67-A92C-8A9CADBC8701}" type="presOf" srcId="{7420A4CB-B90D-479F-9129-AF6E5F015894}" destId="{8BB5A8F1-25C9-4729-B5BC-0228B6F917B5}" srcOrd="0" destOrd="3" presId="urn:microsoft.com/office/officeart/2009/layout/ReverseList"/>
    <dgm:cxn modelId="{5DFB3445-89B7-4571-A25D-FCC08870FAAD}" type="presOf" srcId="{12E9088D-97D0-4D3A-9C9E-6697D654F232}" destId="{C6608207-0297-4755-8B1F-02CDD4F17CC7}" srcOrd="1" destOrd="0" presId="urn:microsoft.com/office/officeart/2009/layout/ReverseList"/>
    <dgm:cxn modelId="{0AA54D6A-A4DC-464A-9FA3-A747290FEBC2}" type="presOf" srcId="{A5FC13A5-38B2-49AB-8487-92393C943DAD}" destId="{37DB2503-F78C-4194-8E24-00BEE1DC0982}" srcOrd="1" destOrd="0" presId="urn:microsoft.com/office/officeart/2009/layout/ReverseList"/>
    <dgm:cxn modelId="{CB37B46C-0F27-44C7-834B-984FFA082F5C}" type="presOf" srcId="{5DEC9145-5CFC-42D8-A0A4-59C75C49E90C}" destId="{C6608207-0297-4755-8B1F-02CDD4F17CC7}" srcOrd="1" destOrd="1" presId="urn:microsoft.com/office/officeart/2009/layout/ReverseList"/>
    <dgm:cxn modelId="{2E885552-17A7-438C-A16C-0317EB0D9C83}" type="presOf" srcId="{6D53521B-F7EC-46B9-B34B-3863C995CF15}" destId="{8BB5A8F1-25C9-4729-B5BC-0228B6F917B5}" srcOrd="0" destOrd="4" presId="urn:microsoft.com/office/officeart/2009/layout/ReverseList"/>
    <dgm:cxn modelId="{CF254954-5387-430A-9F9B-40560257DABA}" type="presOf" srcId="{02FF946A-CE60-438B-BE48-7558D162D55B}" destId="{C6608207-0297-4755-8B1F-02CDD4F17CC7}" srcOrd="1" destOrd="2" presId="urn:microsoft.com/office/officeart/2009/layout/ReverseList"/>
    <dgm:cxn modelId="{2A7B2D59-71B9-4D27-A2BA-F76597FADBEE}" srcId="{A5FC13A5-38B2-49AB-8487-92393C943DAD}" destId="{B2A1FC4E-9AB8-49E8-A6FD-C5AD670E2CA0}" srcOrd="1" destOrd="0" parTransId="{0228AF0F-3448-45B7-BC1F-AD25406D1FCB}" sibTransId="{7320F75D-A973-4128-8C03-515F8D1D5BCE}"/>
    <dgm:cxn modelId="{0CB0C581-C648-4077-836F-FC7CFF1760FA}" type="presOf" srcId="{B2A1FC4E-9AB8-49E8-A6FD-C5AD670E2CA0}" destId="{8BB5A8F1-25C9-4729-B5BC-0228B6F917B5}" srcOrd="0" destOrd="2" presId="urn:microsoft.com/office/officeart/2009/layout/ReverseList"/>
    <dgm:cxn modelId="{AC055983-7D15-4849-BB08-06971955F34D}" srcId="{A5FC13A5-38B2-49AB-8487-92393C943DAD}" destId="{7420A4CB-B90D-479F-9129-AF6E5F015894}" srcOrd="2" destOrd="0" parTransId="{E72C4779-1F21-49D0-B171-E44B437D2C98}" sibTransId="{5351F056-E4C3-4A24-B160-1FF383D56D75}"/>
    <dgm:cxn modelId="{3DCB9090-DDCC-4B37-A1EF-8985432E3E1F}" srcId="{A5FC13A5-38B2-49AB-8487-92393C943DAD}" destId="{A2AA65EE-1805-49D5-90C2-2E6E8D8968DC}" srcOrd="0" destOrd="0" parTransId="{FACDC51E-D5FB-4E7E-8EA6-2B0B205B48A9}" sibTransId="{550F6DA6-AE23-44BA-887D-D00848162132}"/>
    <dgm:cxn modelId="{54B95A93-2835-439D-83AD-F004AFC60FF2}" srcId="{7052C060-0223-461A-8C76-A3CA1CE929D8}" destId="{12E9088D-97D0-4D3A-9C9E-6697D654F232}" srcOrd="0" destOrd="0" parTransId="{8F9DE864-7E6F-426C-8D3B-0C1AB77F0C1A}" sibTransId="{5AD5D169-9CE9-4DCC-81D7-55A5138CCB32}"/>
    <dgm:cxn modelId="{751AA397-5770-4226-B0DE-10439A47D020}" type="presOf" srcId="{A2AA65EE-1805-49D5-90C2-2E6E8D8968DC}" destId="{37DB2503-F78C-4194-8E24-00BEE1DC0982}" srcOrd="1" destOrd="1" presId="urn:microsoft.com/office/officeart/2009/layout/ReverseList"/>
    <dgm:cxn modelId="{1D318C9D-6A11-4EF0-B928-2D680F648A35}" type="presOf" srcId="{B2A1FC4E-9AB8-49E8-A6FD-C5AD670E2CA0}" destId="{37DB2503-F78C-4194-8E24-00BEE1DC0982}" srcOrd="1" destOrd="2" presId="urn:microsoft.com/office/officeart/2009/layout/ReverseList"/>
    <dgm:cxn modelId="{F0D082AD-7BC6-4A30-9568-5F4C7E64610F}" type="presOf" srcId="{5DEC9145-5CFC-42D8-A0A4-59C75C49E90C}" destId="{524B9834-3169-4ADD-BCB2-39470D25D44D}" srcOrd="0" destOrd="1" presId="urn:microsoft.com/office/officeart/2009/layout/ReverseList"/>
    <dgm:cxn modelId="{360691B0-711C-4A77-8C2F-FD14C0A7A941}" type="presOf" srcId="{7052C060-0223-461A-8C76-A3CA1CE929D8}" destId="{76DB1C80-01D8-4680-BC98-55CE4BE194A9}" srcOrd="0" destOrd="0" presId="urn:microsoft.com/office/officeart/2009/layout/ReverseList"/>
    <dgm:cxn modelId="{D600CBB8-1D88-496F-8B79-486624C5E706}" type="presOf" srcId="{6D53521B-F7EC-46B9-B34B-3863C995CF15}" destId="{37DB2503-F78C-4194-8E24-00BEE1DC0982}" srcOrd="1" destOrd="4" presId="urn:microsoft.com/office/officeart/2009/layout/ReverseList"/>
    <dgm:cxn modelId="{8CD147CC-4DC0-4BB3-8DC5-6143AAD768FE}" type="presOf" srcId="{7420A4CB-B90D-479F-9129-AF6E5F015894}" destId="{37DB2503-F78C-4194-8E24-00BEE1DC0982}" srcOrd="1" destOrd="3" presId="urn:microsoft.com/office/officeart/2009/layout/ReverseList"/>
    <dgm:cxn modelId="{CDF7CFCE-32EB-45A5-A456-D09834558039}" type="presOf" srcId="{A2AA65EE-1805-49D5-90C2-2E6E8D8968DC}" destId="{8BB5A8F1-25C9-4729-B5BC-0228B6F917B5}" srcOrd="0" destOrd="1" presId="urn:microsoft.com/office/officeart/2009/layout/ReverseList"/>
    <dgm:cxn modelId="{84D2C8D7-7C62-4C40-BE38-6C2BC81B3680}" srcId="{7052C060-0223-461A-8C76-A3CA1CE929D8}" destId="{A5FC13A5-38B2-49AB-8487-92393C943DAD}" srcOrd="1" destOrd="0" parTransId="{B2A745FC-2DDB-4DC6-8506-425F622ADBED}" sibTransId="{696DF308-B5C2-468D-90F4-8BB337D0E93D}"/>
    <dgm:cxn modelId="{EC0031E2-2F1E-4D55-B789-4A764266EFB0}" srcId="{12E9088D-97D0-4D3A-9C9E-6697D654F232}" destId="{02FF946A-CE60-438B-BE48-7558D162D55B}" srcOrd="1" destOrd="0" parTransId="{957CD633-92BD-469D-8DAB-BC975BB741E0}" sibTransId="{D6E0BDF5-D393-4648-B35C-FE5FA8230740}"/>
    <dgm:cxn modelId="{AE41F7FC-4A80-46AA-9242-E3B18DADEEFB}" srcId="{12E9088D-97D0-4D3A-9C9E-6697D654F232}" destId="{5DEC9145-5CFC-42D8-A0A4-59C75C49E90C}" srcOrd="0" destOrd="0" parTransId="{5C8B6B74-8D22-4A33-BFD5-66CCE11DBDCE}" sibTransId="{D61FE357-53F0-4C30-9D25-2BCC21D9BD49}"/>
    <dgm:cxn modelId="{E76D96FD-A27E-4CDF-981B-1A6E12D158E3}" type="presOf" srcId="{A5FC13A5-38B2-49AB-8487-92393C943DAD}" destId="{8BB5A8F1-25C9-4729-B5BC-0228B6F917B5}" srcOrd="0" destOrd="0" presId="urn:microsoft.com/office/officeart/2009/layout/ReverseList"/>
    <dgm:cxn modelId="{CA0A7374-3195-4521-B3BB-B4C55305751F}" type="presParOf" srcId="{76DB1C80-01D8-4680-BC98-55CE4BE194A9}" destId="{524B9834-3169-4ADD-BCB2-39470D25D44D}" srcOrd="0" destOrd="0" presId="urn:microsoft.com/office/officeart/2009/layout/ReverseList"/>
    <dgm:cxn modelId="{0A4ED9A5-3F36-420B-BF35-0F1C27427C70}" type="presParOf" srcId="{76DB1C80-01D8-4680-BC98-55CE4BE194A9}" destId="{C6608207-0297-4755-8B1F-02CDD4F17CC7}" srcOrd="1" destOrd="0" presId="urn:microsoft.com/office/officeart/2009/layout/ReverseList"/>
    <dgm:cxn modelId="{75FC624F-2164-4A91-9131-6EAD1DBD3569}" type="presParOf" srcId="{76DB1C80-01D8-4680-BC98-55CE4BE194A9}" destId="{8BB5A8F1-25C9-4729-B5BC-0228B6F917B5}" srcOrd="2" destOrd="0" presId="urn:microsoft.com/office/officeart/2009/layout/ReverseList"/>
    <dgm:cxn modelId="{9D059902-63A8-43BF-B1E9-D960D0B19918}" type="presParOf" srcId="{76DB1C80-01D8-4680-BC98-55CE4BE194A9}" destId="{37DB2503-F78C-4194-8E24-00BEE1DC0982}" srcOrd="3" destOrd="0" presId="urn:microsoft.com/office/officeart/2009/layout/ReverseList"/>
    <dgm:cxn modelId="{57A94F22-9980-43A4-86AF-4A8DE60E37CD}" type="presParOf" srcId="{76DB1C80-01D8-4680-BC98-55CE4BE194A9}" destId="{C747D89C-9B76-40DD-ACF8-7E39F437DE42}" srcOrd="4" destOrd="0" presId="urn:microsoft.com/office/officeart/2009/layout/ReverseList"/>
    <dgm:cxn modelId="{E754648E-BEA3-4446-82FC-85824BA42C6E}" type="presParOf" srcId="{76DB1C80-01D8-4680-BC98-55CE4BE194A9}" destId="{D58844A8-EB0A-45D5-8667-9ADFBC55374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185A7-C850-49E5-8339-E9F54E4FA630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Heidegger, in </a:t>
          </a:r>
          <a:r>
            <a:rPr lang="it-IT" sz="1300" i="1" kern="1200" dirty="0"/>
            <a:t>Essere e Tempo</a:t>
          </a:r>
          <a:r>
            <a:rPr lang="it-IT" sz="1300" kern="1200" dirty="0"/>
            <a:t>, descrive l’essere umano (l’“esserci”) come </a:t>
          </a:r>
          <a:r>
            <a:rPr lang="it-IT" sz="1300" b="1" kern="1200" dirty="0"/>
            <a:t>essenzialmente progettuale</a:t>
          </a:r>
          <a:r>
            <a:rPr lang="it-IT" sz="1300" kern="1200" dirty="0"/>
            <a:t>: non siamo semplicemente “dati”, ma </a:t>
          </a:r>
          <a:r>
            <a:rPr lang="it-IT" sz="1300" b="1" kern="1200" dirty="0"/>
            <a:t>gettiamo</a:t>
          </a:r>
          <a:r>
            <a:rPr lang="it-IT" sz="1300" kern="1200" dirty="0"/>
            <a:t> costantemente noi stessi nel futuro, nella forma delle possibilità da realizzare. La nostra esistenza è un “pro-getto”, un continuo </a:t>
          </a:r>
          <a:r>
            <a:rPr lang="it-IT" sz="1300" i="1" kern="1200" dirty="0"/>
            <a:t>venir-meno-a-se-stessi-per-diventare</a:t>
          </a:r>
          <a:r>
            <a:rPr lang="it-IT" sz="1200" kern="1200" dirty="0"/>
            <a:t>.</a:t>
          </a:r>
        </a:p>
      </dsp:txBody>
      <dsp:txXfrm>
        <a:off x="1346200" y="0"/>
        <a:ext cx="4749800" cy="1269999"/>
      </dsp:txXfrm>
    </dsp:sp>
    <dsp:sp modelId="{9B9D9C17-F94A-453C-9EFA-0D5B2DD3854F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FCFBE-BDF1-4A13-BB7B-6E427146A035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 parola </a:t>
          </a:r>
          <a:r>
            <a:rPr lang="it-IT" sz="1500" i="1" kern="1200" dirty="0"/>
            <a:t>progetto</a:t>
          </a:r>
          <a:r>
            <a:rPr lang="it-IT" sz="1500" kern="1200" dirty="0"/>
            <a:t> deriva dal latino </a:t>
          </a:r>
          <a:r>
            <a:rPr lang="it-IT" sz="1500" i="1" kern="1200" dirty="0" err="1"/>
            <a:t>proiectum</a:t>
          </a:r>
          <a:r>
            <a:rPr lang="it-IT" sz="1500" kern="1200" dirty="0"/>
            <a:t>, participio passato di </a:t>
          </a:r>
          <a:r>
            <a:rPr lang="it-IT" sz="1500" i="1" kern="1200" dirty="0" err="1"/>
            <a:t>proicere</a:t>
          </a:r>
          <a:r>
            <a:rPr lang="it-IT" sz="1500" kern="1200" dirty="0"/>
            <a:t> = “gettare avanti”. È l’azione di lanciare qualcosa oltre, verso il futuro, </a:t>
          </a:r>
          <a:r>
            <a:rPr lang="it-IT" sz="1500" b="1" kern="1200" dirty="0"/>
            <a:t>prima ancora che esista</a:t>
          </a:r>
          <a:r>
            <a:rPr lang="it-IT" sz="1500" kern="1200" dirty="0"/>
            <a:t>.</a:t>
          </a:r>
        </a:p>
      </dsp:txBody>
      <dsp:txXfrm>
        <a:off x="1346200" y="1396999"/>
        <a:ext cx="4749800" cy="1269999"/>
      </dsp:txXfrm>
    </dsp:sp>
    <dsp:sp modelId="{38B1F478-4B65-4562-A9A6-3898B04984C0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3DFF-3B00-4300-8CF3-82D768F58573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50" kern="1200" dirty="0"/>
            <a:t>Nella fenomenologia, in particolare in Husserl e in Sartre, l’</a:t>
          </a:r>
          <a:r>
            <a:rPr lang="it-IT" sz="1250" b="1" kern="1200" dirty="0"/>
            <a:t>intenzionalità</a:t>
          </a:r>
          <a:r>
            <a:rPr lang="it-IT" sz="1250" kern="1200" dirty="0"/>
            <a:t> è la caratteristica fondamentale della coscienza: ogni atto mentale è “intenzionato”, cioè rivolto a qualcosa.</a:t>
          </a:r>
          <a:br>
            <a:rPr lang="it-IT" sz="1250" kern="1200" dirty="0"/>
          </a:br>
          <a:r>
            <a:rPr lang="it-IT" sz="1250" kern="1200" dirty="0"/>
            <a:t>Il </a:t>
          </a:r>
          <a:r>
            <a:rPr lang="it-IT" sz="1250" i="1" kern="1200" dirty="0"/>
            <a:t>progetto</a:t>
          </a:r>
          <a:r>
            <a:rPr lang="it-IT" sz="1250" kern="1200" dirty="0"/>
            <a:t>, allora, non è solo un piano tecnico, ma è un </a:t>
          </a:r>
          <a:r>
            <a:rPr lang="it-IT" sz="1250" b="1" kern="1200" dirty="0"/>
            <a:t>atto intenzionale fondamentale</a:t>
          </a:r>
          <a:r>
            <a:rPr lang="it-IT" sz="1250" kern="1200" dirty="0"/>
            <a:t> dell’essere umano: </a:t>
          </a:r>
          <a:r>
            <a:rPr lang="it-IT" sz="1250" b="1" kern="1200" dirty="0"/>
            <a:t>orientarsi verso possibilità</a:t>
          </a:r>
          <a:r>
            <a:rPr lang="it-IT" sz="1250" kern="1200" dirty="0"/>
            <a:t>, attribuire senso, scegliere tra alternative</a:t>
          </a:r>
        </a:p>
      </dsp:txBody>
      <dsp:txXfrm>
        <a:off x="1346200" y="2793999"/>
        <a:ext cx="4749800" cy="1269999"/>
      </dsp:txXfrm>
    </dsp:sp>
    <dsp:sp modelId="{CF8F297A-E02A-4CDD-A32B-B07BC0AAE4E7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8F03-3D69-4856-AF5C-BB60A95252D4}">
      <dsp:nvSpPr>
        <dsp:cNvPr id="0" name=""/>
        <dsp:cNvSpPr/>
      </dsp:nvSpPr>
      <dsp:spPr>
        <a:xfrm>
          <a:off x="276223" y="328341"/>
          <a:ext cx="3770028" cy="13296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Pianificare obiettivi a lungo termine: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Visualizzare il proprio futuro facilita la definizione di mete e strategie per raggiungerle.​</a:t>
          </a:r>
        </a:p>
      </dsp:txBody>
      <dsp:txXfrm>
        <a:off x="276223" y="328341"/>
        <a:ext cx="3770028" cy="1329667"/>
      </dsp:txXfrm>
    </dsp:sp>
    <dsp:sp modelId="{EDF9D4D5-78C0-4588-9F07-05EC6E65D955}">
      <dsp:nvSpPr>
        <dsp:cNvPr id="0" name=""/>
        <dsp:cNvSpPr/>
      </dsp:nvSpPr>
      <dsp:spPr>
        <a:xfrm>
          <a:off x="313841" y="1552575"/>
          <a:ext cx="3694791" cy="1465506"/>
        </a:xfrm>
        <a:prstGeom prst="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Adattarsi ai cambiamenti: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Anticipare scenari futuri consente di prepararsi alle trasformazioni del contesto sociale e lavorativo.​</a:t>
          </a:r>
        </a:p>
      </dsp:txBody>
      <dsp:txXfrm>
        <a:off x="313841" y="1552575"/>
        <a:ext cx="3694791" cy="1465506"/>
      </dsp:txXfrm>
    </dsp:sp>
    <dsp:sp modelId="{081EA739-9CAB-46EB-B1DC-3342C263EBDE}">
      <dsp:nvSpPr>
        <dsp:cNvPr id="0" name=""/>
        <dsp:cNvSpPr/>
      </dsp:nvSpPr>
      <dsp:spPr>
        <a:xfrm>
          <a:off x="313841" y="2755521"/>
          <a:ext cx="3694791" cy="1329667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Promuovere la resilienza: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Una visione futura positiva e realistica rafforza la capacità di affrontare le avversità.</a:t>
          </a:r>
        </a:p>
      </dsp:txBody>
      <dsp:txXfrm>
        <a:off x="313841" y="2755521"/>
        <a:ext cx="3694791" cy="1329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305D3-C5AB-4F19-8E93-F652B491AAD7}">
      <dsp:nvSpPr>
        <dsp:cNvPr id="0" name=""/>
        <dsp:cNvSpPr/>
      </dsp:nvSpPr>
      <dsp:spPr>
        <a:xfrm>
          <a:off x="0" y="85379"/>
          <a:ext cx="3895725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FUTURE DESIGN</a:t>
          </a:r>
        </a:p>
      </dsp:txBody>
      <dsp:txXfrm>
        <a:off x="21704" y="107083"/>
        <a:ext cx="3852317" cy="401192"/>
      </dsp:txXfrm>
    </dsp:sp>
    <dsp:sp modelId="{A51EEF66-964D-43FB-BDF0-F730D254A9EA}">
      <dsp:nvSpPr>
        <dsp:cNvPr id="0" name=""/>
        <dsp:cNvSpPr/>
      </dsp:nvSpPr>
      <dsp:spPr>
        <a:xfrm>
          <a:off x="0" y="470990"/>
          <a:ext cx="3895725" cy="64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9" tIns="24130" rIns="135128" bIns="2413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kumimoji="0" lang="it-IT" altLang="it-IT" sz="15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Il Future Design è un movimento che studia i tipi di sistemi sociali che </a:t>
          </a:r>
          <a:br>
            <a:rPr kumimoji="0" lang="it-IT" altLang="it-IT" sz="15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</a:br>
          <a:r>
            <a:rPr kumimoji="0" lang="it-IT" altLang="it-IT" sz="15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garantirebbero  (</a:t>
          </a:r>
          <a:r>
            <a:rPr kumimoji="0" lang="it-IT" altLang="it-IT" sz="1500" b="0" i="0" u="none" strike="noStrike" kern="1200" cap="none" normalizeH="0" baseline="0" dirty="0" err="1">
              <a:ln/>
              <a:effectLst/>
              <a:latin typeface="Arial" panose="020B0604020202020204" pitchFamily="34" charset="0"/>
            </a:rPr>
            <a:t>Tatsuyoshi</a:t>
          </a:r>
          <a:r>
            <a:rPr kumimoji="0" lang="it-IT" altLang="it-IT" sz="15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 </a:t>
          </a:r>
          <a:r>
            <a:rPr kumimoji="0" lang="it-IT" altLang="it-IT" sz="1500" b="0" i="0" u="none" strike="noStrike" kern="1200" cap="none" normalizeH="0" baseline="0" dirty="0" err="1">
              <a:ln/>
              <a:effectLst/>
              <a:latin typeface="Arial" panose="020B0604020202020204" pitchFamily="34" charset="0"/>
            </a:rPr>
            <a:t>Saijo</a:t>
          </a:r>
          <a:r>
            <a:rPr kumimoji="0" lang="it-IT" altLang="it-IT" sz="15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)</a:t>
          </a:r>
          <a:endParaRPr lang="it-IT" sz="1500" kern="1200" dirty="0"/>
        </a:p>
      </dsp:txBody>
      <dsp:txXfrm>
        <a:off x="0" y="470990"/>
        <a:ext cx="3895725" cy="648944"/>
      </dsp:txXfrm>
    </dsp:sp>
    <dsp:sp modelId="{2A6FA3B8-8430-48B9-B7CA-14940543E365}">
      <dsp:nvSpPr>
        <dsp:cNvPr id="0" name=""/>
        <dsp:cNvSpPr/>
      </dsp:nvSpPr>
      <dsp:spPr>
        <a:xfrm>
          <a:off x="0" y="1119935"/>
          <a:ext cx="3895725" cy="444600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SPECULATIVE DESIGN</a:t>
          </a:r>
        </a:p>
      </dsp:txBody>
      <dsp:txXfrm>
        <a:off x="21704" y="1141639"/>
        <a:ext cx="3852317" cy="401192"/>
      </dsp:txXfrm>
    </dsp:sp>
    <dsp:sp modelId="{49B959F2-762F-40A1-9CA4-7E3FE4EB3EA4}">
      <dsp:nvSpPr>
        <dsp:cNvPr id="0" name=""/>
        <dsp:cNvSpPr/>
      </dsp:nvSpPr>
      <dsp:spPr>
        <a:xfrm>
          <a:off x="0" y="1564535"/>
          <a:ext cx="3895725" cy="165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9" tIns="24130" rIns="135128" bIns="2413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t-IT" sz="1500" kern="1200" dirty="0"/>
            <a:t>Utilizza scenari ipotetici per stimolare il dibattito sulle implicazioni sociali ed etiche </a:t>
          </a:r>
          <a:r>
            <a:rPr lang="it-IT" sz="1500" kern="1200" dirty="0" err="1"/>
            <a:t>a.e</a:t>
          </a:r>
          <a:r>
            <a:rPr lang="it-IT" sz="1500" kern="1200" dirty="0"/>
            <a:t>. delle tecnologie emergenti. Questo approccio incoraggia a immaginare futuri alternativi, promuovendo una riflessione critica sul presente e sulle possibili direzioni del progresso. (Dunne e </a:t>
          </a:r>
          <a:r>
            <a:rPr lang="it-IT" sz="1500" kern="1200" dirty="0" err="1"/>
            <a:t>Raby</a:t>
          </a:r>
          <a:r>
            <a:rPr lang="it-IT" sz="1500" kern="1200" dirty="0"/>
            <a:t>)</a:t>
          </a:r>
        </a:p>
      </dsp:txBody>
      <dsp:txXfrm>
        <a:off x="0" y="1564535"/>
        <a:ext cx="3895725" cy="1651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08207-0297-4755-8B1F-02CDD4F17CC7}">
      <dsp:nvSpPr>
        <dsp:cNvPr id="0" name=""/>
        <dsp:cNvSpPr/>
      </dsp:nvSpPr>
      <dsp:spPr>
        <a:xfrm rot="16200000">
          <a:off x="755506" y="987594"/>
          <a:ext cx="3524232" cy="27111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Saper agire nel presente</a:t>
          </a:r>
          <a:r>
            <a:rPr lang="it-IT" sz="1400" kern="1200" dirty="0"/>
            <a:t> con uno sguardo aperto sul futuro.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sviluppare </a:t>
          </a:r>
          <a:r>
            <a:rPr lang="it-IT" sz="1400" b="1" kern="1200" dirty="0"/>
            <a:t>life skills</a:t>
          </a:r>
          <a:r>
            <a:rPr lang="it-IT" sz="1400" kern="1200" dirty="0"/>
            <a:t> – come il pensiero critico, la comunicazione efficace, la gestione delle emozioni e la capacità di prendere decisioni –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non servono solo “per lavorare”, ma per </a:t>
          </a:r>
          <a:r>
            <a:rPr lang="it-IT" sz="1400" b="1" kern="1200" dirty="0"/>
            <a:t>vivere con consapevolezza e autonomia</a:t>
          </a:r>
          <a:r>
            <a:rPr lang="it-IT" sz="1400" kern="1200" dirty="0"/>
            <a:t>.</a:t>
          </a:r>
        </a:p>
      </dsp:txBody>
      <dsp:txXfrm rot="5400000">
        <a:off x="1294423" y="713420"/>
        <a:ext cx="2578770" cy="3259490"/>
      </dsp:txXfrm>
    </dsp:sp>
    <dsp:sp modelId="{37DB2503-F78C-4194-8E24-00BEE1DC0982}">
      <dsp:nvSpPr>
        <dsp:cNvPr id="0" name=""/>
        <dsp:cNvSpPr/>
      </dsp:nvSpPr>
      <dsp:spPr>
        <a:xfrm rot="5400000">
          <a:off x="3485125" y="976221"/>
          <a:ext cx="3581390" cy="26576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-10701903"/>
            <a:satOff val="88749"/>
            <a:lumOff val="14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Educare all’ </a:t>
          </a:r>
          <a:r>
            <a:rPr lang="it-IT" sz="1400" kern="1200" dirty="0" err="1"/>
            <a:t>employability</a:t>
          </a:r>
          <a:r>
            <a:rPr lang="it-IT" sz="1400" kern="1200" dirty="0"/>
            <a:t> ovvero </a:t>
          </a:r>
          <a:r>
            <a:rPr lang="it-IT" sz="1400" b="1" kern="1200" dirty="0"/>
            <a:t>educare al progetto di sé</a:t>
          </a:r>
          <a:r>
            <a:rPr lang="it-IT" sz="1400" kern="1200" dirty="0"/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sviluppare la capacità di </a:t>
          </a:r>
          <a:r>
            <a:rPr lang="it-IT" sz="1400" b="1" kern="1200" dirty="0"/>
            <a:t>vedersi nel futuro</a:t>
          </a:r>
          <a:r>
            <a:rPr lang="it-IT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I </a:t>
          </a:r>
          <a:r>
            <a:rPr lang="it-IT" sz="1400" b="1" kern="1200" dirty="0" err="1"/>
            <a:t>mmaginare</a:t>
          </a:r>
          <a:r>
            <a:rPr lang="it-IT" sz="1400" b="1" kern="1200" dirty="0"/>
            <a:t> possibilità concrete per sé e per gli altri</a:t>
          </a:r>
          <a:r>
            <a:rPr lang="it-IT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coltivare </a:t>
          </a:r>
          <a:r>
            <a:rPr lang="it-IT" sz="1400" b="1" kern="1200" dirty="0"/>
            <a:t>fiducia nella propria capacità di agire</a:t>
          </a:r>
          <a:r>
            <a:rPr lang="it-IT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Dotarsi di </a:t>
          </a:r>
          <a:r>
            <a:rPr lang="it-IT" sz="1400" b="1" kern="1200" dirty="0"/>
            <a:t>strumenti </a:t>
          </a:r>
          <a:r>
            <a:rPr lang="it-IT" sz="1400" b="1" kern="1200" dirty="0" err="1"/>
            <a:t>competenziali</a:t>
          </a:r>
          <a:r>
            <a:rPr lang="it-IT" sz="1400" kern="1200" dirty="0"/>
            <a:t> per affrontare l’incertezza con proattività.</a:t>
          </a:r>
        </a:p>
      </dsp:txBody>
      <dsp:txXfrm rot="-5400000">
        <a:off x="3946982" y="644124"/>
        <a:ext cx="2527916" cy="3321870"/>
      </dsp:txXfrm>
    </dsp:sp>
    <dsp:sp modelId="{C747D89C-9B76-40DD-ACF8-7E39F437DE42}">
      <dsp:nvSpPr>
        <dsp:cNvPr id="0" name=""/>
        <dsp:cNvSpPr/>
      </dsp:nvSpPr>
      <dsp:spPr>
        <a:xfrm>
          <a:off x="3218465" y="-142020"/>
          <a:ext cx="1695246" cy="16951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44A8-EB0A-45D5-8667-9ADFBC55374E}">
      <dsp:nvSpPr>
        <dsp:cNvPr id="0" name=""/>
        <dsp:cNvSpPr/>
      </dsp:nvSpPr>
      <dsp:spPr>
        <a:xfrm rot="10800000">
          <a:off x="3161335" y="2972092"/>
          <a:ext cx="1695246" cy="16951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426236FD-FDF7-42C4-71DA-FB49F10D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>
            <a:extLst>
              <a:ext uri="{FF2B5EF4-FFF2-40B4-BE49-F238E27FC236}">
                <a16:creationId xmlns:a16="http://schemas.microsoft.com/office/drawing/2014/main" id="{89C64769-5002-9FFA-3C32-296DAA0DE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>
            <a:extLst>
              <a:ext uri="{FF2B5EF4-FFF2-40B4-BE49-F238E27FC236}">
                <a16:creationId xmlns:a16="http://schemas.microsoft.com/office/drawing/2014/main" id="{8FFE9395-D140-E497-D9E0-4FE4086E1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>
            <a:extLst>
              <a:ext uri="{FF2B5EF4-FFF2-40B4-BE49-F238E27FC236}">
                <a16:creationId xmlns:a16="http://schemas.microsoft.com/office/drawing/2014/main" id="{5CB418B0-8A6B-0E23-07E2-41428CDBAE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63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266dc28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266dc28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96E4B952-6756-D1CF-D622-CDA4AB597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>
            <a:extLst>
              <a:ext uri="{FF2B5EF4-FFF2-40B4-BE49-F238E27FC236}">
                <a16:creationId xmlns:a16="http://schemas.microsoft.com/office/drawing/2014/main" id="{82E806FE-FD38-A861-7F9C-44C9972E1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>
            <a:extLst>
              <a:ext uri="{FF2B5EF4-FFF2-40B4-BE49-F238E27FC236}">
                <a16:creationId xmlns:a16="http://schemas.microsoft.com/office/drawing/2014/main" id="{1B7A5F4D-8C8B-FF55-DBA5-C6C2B6A76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>
            <a:extLst>
              <a:ext uri="{FF2B5EF4-FFF2-40B4-BE49-F238E27FC236}">
                <a16:creationId xmlns:a16="http://schemas.microsoft.com/office/drawing/2014/main" id="{66472037-55B2-5FD0-5CF8-5ED58CABEA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44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>
  <p:cSld name="Copertina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1257301" y="1425259"/>
            <a:ext cx="70440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1257301" y="2416374"/>
            <a:ext cx="7044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746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○"/>
              <a:defRPr sz="2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746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  <a:defRPr sz="2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746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  <a:defRPr sz="2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746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○"/>
              <a:defRPr sz="2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/>
          <p:nvPr/>
        </p:nvSpPr>
        <p:spPr>
          <a:xfrm>
            <a:off x="0" y="4120161"/>
            <a:ext cx="5379300" cy="2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1200951" y="4120162"/>
            <a:ext cx="41784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C7E"/>
              </a:buClr>
              <a:buSzPts val="1500"/>
              <a:buNone/>
              <a:defRPr sz="1500" b="1">
                <a:solidFill>
                  <a:srgbClr val="004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800"/>
              <a:buChar char="○"/>
              <a:defRPr>
                <a:solidFill>
                  <a:srgbClr val="004C7E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500"/>
              <a:buChar char="■"/>
              <a:defRPr>
                <a:solidFill>
                  <a:srgbClr val="004C7E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400"/>
              <a:buChar char="●"/>
              <a:defRPr>
                <a:solidFill>
                  <a:srgbClr val="004C7E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400"/>
              <a:buChar char="○"/>
              <a:defRPr>
                <a:solidFill>
                  <a:srgbClr val="004C7E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1200950" y="4388052"/>
            <a:ext cx="41784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800"/>
              <a:buChar char="○"/>
              <a:defRPr>
                <a:solidFill>
                  <a:srgbClr val="004C7E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500"/>
              <a:buChar char="■"/>
              <a:defRPr>
                <a:solidFill>
                  <a:srgbClr val="004C7E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400"/>
              <a:buChar char="●"/>
              <a:defRPr>
                <a:solidFill>
                  <a:srgbClr val="004C7E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4C7E"/>
              </a:buClr>
              <a:buSzPts val="1400"/>
              <a:buChar char="○"/>
              <a:defRPr>
                <a:solidFill>
                  <a:srgbClr val="004C7E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88" y="199371"/>
            <a:ext cx="2465761" cy="11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292" y="742549"/>
            <a:ext cx="6505708" cy="440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SECTION_HEADER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23"/>
          <p:cNvCxnSpPr/>
          <p:nvPr/>
        </p:nvCxnSpPr>
        <p:spPr>
          <a:xfrm>
            <a:off x="-6975" y="4742663"/>
            <a:ext cx="9158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23"/>
          <p:cNvSpPr/>
          <p:nvPr/>
        </p:nvSpPr>
        <p:spPr>
          <a:xfrm>
            <a:off x="-6975" y="4726184"/>
            <a:ext cx="9158100" cy="41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23"/>
          <p:cNvCxnSpPr/>
          <p:nvPr/>
        </p:nvCxnSpPr>
        <p:spPr>
          <a:xfrm>
            <a:off x="1321594" y="813516"/>
            <a:ext cx="6100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" name="Google Shape;7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822" y="182572"/>
            <a:ext cx="547920" cy="54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724" y="289463"/>
            <a:ext cx="1074952" cy="40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805" y="185780"/>
            <a:ext cx="541287" cy="54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5487" y="184212"/>
            <a:ext cx="390132" cy="5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8344" y="225427"/>
            <a:ext cx="738917" cy="50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4604" y="292811"/>
            <a:ext cx="1142326" cy="31038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3"/>
          <p:cNvSpPr txBox="1"/>
          <p:nvPr/>
        </p:nvSpPr>
        <p:spPr>
          <a:xfrm>
            <a:off x="1141984" y="4797929"/>
            <a:ext cx="94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 txBox="1"/>
          <p:nvPr/>
        </p:nvSpPr>
        <p:spPr>
          <a:xfrm>
            <a:off x="3549461" y="4797929"/>
            <a:ext cx="214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 1">
  <p:cSld name="SECTION_HEADER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24"/>
          <p:cNvCxnSpPr/>
          <p:nvPr/>
        </p:nvCxnSpPr>
        <p:spPr>
          <a:xfrm>
            <a:off x="-6975" y="4742663"/>
            <a:ext cx="9158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4"/>
          <p:cNvSpPr/>
          <p:nvPr/>
        </p:nvSpPr>
        <p:spPr>
          <a:xfrm>
            <a:off x="-6975" y="4726184"/>
            <a:ext cx="9158100" cy="41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24"/>
          <p:cNvCxnSpPr/>
          <p:nvPr/>
        </p:nvCxnSpPr>
        <p:spPr>
          <a:xfrm>
            <a:off x="1321594" y="813516"/>
            <a:ext cx="6100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6" name="Google Shape;8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822" y="182572"/>
            <a:ext cx="547920" cy="54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724" y="289463"/>
            <a:ext cx="1074952" cy="40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805" y="185780"/>
            <a:ext cx="541287" cy="54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5487" y="184212"/>
            <a:ext cx="390132" cy="5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8344" y="225427"/>
            <a:ext cx="738917" cy="50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4604" y="292811"/>
            <a:ext cx="1142326" cy="31038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/>
          <p:nvPr/>
        </p:nvSpPr>
        <p:spPr>
          <a:xfrm>
            <a:off x="1141984" y="4797929"/>
            <a:ext cx="94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4"/>
          <p:cNvSpPr txBox="1"/>
          <p:nvPr/>
        </p:nvSpPr>
        <p:spPr>
          <a:xfrm>
            <a:off x="3549461" y="4797929"/>
            <a:ext cx="214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 2">
  <p:cSld name="SECTION_HEADER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25"/>
          <p:cNvCxnSpPr/>
          <p:nvPr/>
        </p:nvCxnSpPr>
        <p:spPr>
          <a:xfrm>
            <a:off x="-6975" y="4742663"/>
            <a:ext cx="9158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5"/>
          <p:cNvSpPr/>
          <p:nvPr/>
        </p:nvSpPr>
        <p:spPr>
          <a:xfrm>
            <a:off x="-6975" y="4726184"/>
            <a:ext cx="9158100" cy="41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25"/>
          <p:cNvCxnSpPr/>
          <p:nvPr/>
        </p:nvCxnSpPr>
        <p:spPr>
          <a:xfrm>
            <a:off x="1321594" y="813516"/>
            <a:ext cx="6100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9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4822" y="182572"/>
            <a:ext cx="547920" cy="54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724" y="289463"/>
            <a:ext cx="1074952" cy="40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5805" y="185780"/>
            <a:ext cx="541287" cy="54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5487" y="184212"/>
            <a:ext cx="390132" cy="5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8344" y="225427"/>
            <a:ext cx="738917" cy="50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4604" y="292811"/>
            <a:ext cx="1142326" cy="310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1141984" y="4797929"/>
            <a:ext cx="94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3549461" y="4797929"/>
            <a:ext cx="214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 - linea 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-13544" y="0"/>
            <a:ext cx="9171000" cy="47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 b="7689"/>
          <a:stretch/>
        </p:blipFill>
        <p:spPr>
          <a:xfrm>
            <a:off x="-13544" y="-6823409"/>
            <a:ext cx="9171090" cy="1196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_solo testo">
  <p:cSld name="Interna_solo tes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3" y="4907756"/>
            <a:ext cx="8897400" cy="2358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246589" y="4934260"/>
            <a:ext cx="7590300" cy="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/>
          <p:nvPr/>
        </p:nvSpPr>
        <p:spPr>
          <a:xfrm>
            <a:off x="7799253" y="4927148"/>
            <a:ext cx="1019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it" sz="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sz="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714375" y="1361238"/>
            <a:ext cx="81039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714375" y="713183"/>
            <a:ext cx="8103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170" y="95921"/>
            <a:ext cx="1364457" cy="64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292" y="742549"/>
            <a:ext cx="6505708" cy="440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115025" y="3958850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49625" y="168637"/>
            <a:ext cx="1275726" cy="7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314614" y="265850"/>
            <a:ext cx="514775" cy="55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it-it/foto/adulti-amici-amicizia-arancia-1194412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sedentroefuori.wordpress.com/author/cosedentroefuori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lavoro-di-gruppo-rete-silhouettes-45488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title"/>
          </p:nvPr>
        </p:nvSpPr>
        <p:spPr>
          <a:xfrm>
            <a:off x="899476" y="1405044"/>
            <a:ext cx="52830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</a:pPr>
            <a:r>
              <a:rPr lang="it" sz="2800">
                <a:latin typeface="Arial"/>
                <a:ea typeface="Arial"/>
                <a:cs typeface="Arial"/>
                <a:sym typeface="Arial"/>
              </a:rPr>
              <a:t>REMPLOY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1"/>
          </p:nvPr>
        </p:nvSpPr>
        <p:spPr>
          <a:xfrm>
            <a:off x="899475" y="2025150"/>
            <a:ext cx="7704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it" sz="1800" b="1">
                <a:latin typeface="Arial"/>
                <a:ea typeface="Arial"/>
                <a:cs typeface="Arial"/>
                <a:sym typeface="Arial"/>
              </a:rPr>
              <a:t>Progetto di ricerca PRIN (2022LTZX-NA) REMPLOY: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it" sz="1800" b="1" i="1">
                <a:latin typeface="Arial"/>
                <a:ea typeface="Arial"/>
                <a:cs typeface="Arial"/>
                <a:sym typeface="Arial"/>
              </a:rPr>
              <a:t>Reconsidering Graduate Employability: Educational Pathways for Transitions to Work</a:t>
            </a:r>
            <a:r>
              <a:rPr lang="it" sz="1800" b="1">
                <a:latin typeface="Arial"/>
                <a:ea typeface="Arial"/>
                <a:cs typeface="Arial"/>
                <a:sym typeface="Arial"/>
              </a:rPr>
              <a:t> (2023-2025)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>
            <a:spLocks noGrp="1"/>
          </p:cNvSpPr>
          <p:nvPr>
            <p:ph type="body" idx="2"/>
          </p:nvPr>
        </p:nvSpPr>
        <p:spPr>
          <a:xfrm>
            <a:off x="0" y="4114350"/>
            <a:ext cx="6680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E"/>
              </a:buClr>
              <a:buSzPts val="1500"/>
              <a:buNone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Vanna Boffo, Laura Formenti, Maura Striano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268B70F5-E3D8-0694-5AB1-26247A87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>
            <a:extLst>
              <a:ext uri="{FF2B5EF4-FFF2-40B4-BE49-F238E27FC236}">
                <a16:creationId xmlns:a16="http://schemas.microsoft.com/office/drawing/2014/main" id="{89FDB9EC-9CAC-2389-2494-7D08228A3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476" y="1405044"/>
            <a:ext cx="52830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</a:pPr>
            <a:r>
              <a:rPr lang="it-IT" sz="2800" b="1" dirty="0">
                <a:latin typeface="Arial"/>
                <a:ea typeface="Arial"/>
                <a:cs typeface="Arial"/>
                <a:sym typeface="Arial"/>
              </a:rPr>
              <a:t>Future Design in Alta Formazione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>
            <a:extLst>
              <a:ext uri="{FF2B5EF4-FFF2-40B4-BE49-F238E27FC236}">
                <a16:creationId xmlns:a16="http://schemas.microsoft.com/office/drawing/2014/main" id="{3EA4520D-310E-11FE-B24F-01A4B21B0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9475" y="2025150"/>
            <a:ext cx="7704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it-IT" sz="18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it-IT" sz="1800" b="1" dirty="0" err="1">
                <a:latin typeface="Arial"/>
                <a:ea typeface="Arial"/>
                <a:cs typeface="Arial"/>
                <a:sym typeface="Arial"/>
              </a:rPr>
              <a:t>Employability</a:t>
            </a:r>
            <a:r>
              <a:rPr lang="it-IT" sz="1800" b="1" dirty="0">
                <a:latin typeface="Arial"/>
                <a:ea typeface="Arial"/>
                <a:cs typeface="Arial"/>
                <a:sym typeface="Arial"/>
              </a:rPr>
              <a:t> come motore di innovazione e resilienza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>
            <a:extLst>
              <a:ext uri="{FF2B5EF4-FFF2-40B4-BE49-F238E27FC236}">
                <a16:creationId xmlns:a16="http://schemas.microsoft.com/office/drawing/2014/main" id="{F290A264-E22B-6410-5D19-22E1657043E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4114350"/>
            <a:ext cx="6680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E"/>
              </a:buClr>
              <a:buSzPts val="1500"/>
              <a:buNone/>
            </a:pPr>
            <a:r>
              <a:rPr lang="it" sz="1600" dirty="0">
                <a:latin typeface="Arial"/>
                <a:ea typeface="Arial"/>
                <a:cs typeface="Arial"/>
                <a:sym typeface="Arial"/>
              </a:rPr>
              <a:t>Fabio Togni, Università di Firenze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6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266dc2832_0_5"/>
          <p:cNvSpPr txBox="1">
            <a:spLocks noGrp="1"/>
          </p:cNvSpPr>
          <p:nvPr>
            <p:ph type="body" idx="1"/>
          </p:nvPr>
        </p:nvSpPr>
        <p:spPr>
          <a:xfrm>
            <a:off x="246589" y="4934260"/>
            <a:ext cx="7590300" cy="187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01690B1-DF4E-C778-ABAB-B8483385C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89189"/>
              </p:ext>
            </p:extLst>
          </p:nvPr>
        </p:nvGraphicFramePr>
        <p:xfrm>
          <a:off x="1524000" y="8702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91EB0F-5EB9-7F66-93D1-5EAF2293FAA8}"/>
              </a:ext>
            </a:extLst>
          </p:cNvPr>
          <p:cNvSpPr txBox="1"/>
          <p:nvPr/>
        </p:nvSpPr>
        <p:spPr>
          <a:xfrm rot="16200000">
            <a:off x="-962400" y="2363651"/>
            <a:ext cx="369539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Baskerville Old Face" panose="02020602080505020303" pitchFamily="18" charset="0"/>
              </a:rPr>
              <a:t>L'esserci è in ogni caso quello che ha da essere, nel modo in cui è.</a:t>
            </a:r>
            <a:br>
              <a:rPr lang="it-IT" dirty="0">
                <a:latin typeface="Baskerville Old Face" panose="02020602080505020303" pitchFamily="18" charset="0"/>
              </a:rPr>
            </a:br>
            <a:r>
              <a:rPr lang="it-IT" dirty="0">
                <a:latin typeface="Baskerville Old Face" panose="02020602080505020303" pitchFamily="18" charset="0"/>
              </a:rPr>
              <a:t>– </a:t>
            </a:r>
            <a:r>
              <a:rPr lang="it-IT" sz="1000" i="1" dirty="0">
                <a:latin typeface="Baskerville Old Face" panose="02020602080505020303" pitchFamily="18" charset="0"/>
              </a:rPr>
              <a:t>Martin Heidegger, Essere e Tempo</a:t>
            </a:r>
            <a:r>
              <a:rPr lang="it-IT" sz="1000" dirty="0">
                <a:latin typeface="Baskerville Old Face" panose="02020602080505020303" pitchFamily="18" charset="0"/>
              </a:rPr>
              <a:t>, §9, p. 42, Longanesi, Milano 1976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049579-6B24-36FA-8A5B-B4AA3B93C4CE}"/>
              </a:ext>
            </a:extLst>
          </p:cNvPr>
          <p:cNvSpPr txBox="1"/>
          <p:nvPr/>
        </p:nvSpPr>
        <p:spPr>
          <a:xfrm rot="5400000">
            <a:off x="6411011" y="2335820"/>
            <a:ext cx="369539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latin typeface="Avenir Next LT Pro Light" panose="020B0304020202020204" pitchFamily="34" charset="0"/>
              </a:rPr>
              <a:t>Progettare non è solo fare, ma è </a:t>
            </a:r>
            <a:r>
              <a:rPr lang="it-IT" sz="1800" b="1" i="1" dirty="0">
                <a:latin typeface="Avenir Next LT Pro Light" panose="020B0304020202020204" pitchFamily="34" charset="0"/>
              </a:rPr>
              <a:t>prendere posizione nel mondo</a:t>
            </a:r>
            <a:r>
              <a:rPr lang="it-IT" sz="1800" b="1" dirty="0">
                <a:latin typeface="Avenir Next LT Pro Light" panose="020B0304020202020204" pitchFamily="34" charset="0"/>
              </a:rPr>
              <a:t>.</a:t>
            </a:r>
            <a:br>
              <a:rPr lang="it-IT" sz="1800" b="1" dirty="0">
                <a:latin typeface="Avenir Next LT Pro Light" panose="020B0304020202020204" pitchFamily="34" charset="0"/>
              </a:rPr>
            </a:br>
            <a:r>
              <a:rPr lang="it-IT" sz="1800" b="1" dirty="0">
                <a:latin typeface="Avenir Next LT Pro Light" panose="020B0304020202020204" pitchFamily="34" charset="0"/>
              </a:rPr>
              <a:t>È un atto esistenziale e formativo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7D3A648-8BE1-B261-B6AF-2E62365C4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it-I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FC52480-E43C-5C60-8CDF-8D1B9F97D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849067"/>
            <a:ext cx="7866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</a:rPr>
              <a:t>Dalle prospettive </a:t>
            </a:r>
            <a:r>
              <a:rPr lang="it-IT" altLang="it-IT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socio-educative</a:t>
            </a:r>
            <a:r>
              <a:rPr lang="it-IT" altLang="it-IT" dirty="0">
                <a:solidFill>
                  <a:schemeClr val="tx1"/>
                </a:solidFill>
                <a:latin typeface="Arial" panose="020B0604020202020204" pitchFamily="34" charset="0"/>
              </a:rPr>
              <a:t> alla prospettiva </a:t>
            </a:r>
            <a:r>
              <a:rPr lang="it-IT" altLang="it-IT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educativo-formativa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A231DC6-DFA5-FE6F-A84A-71F26184F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254374"/>
              </p:ext>
            </p:extLst>
          </p:nvPr>
        </p:nvGraphicFramePr>
        <p:xfrm>
          <a:off x="4572000" y="849067"/>
          <a:ext cx="4322475" cy="457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A928243-60E7-9004-936E-A2DD6999D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971890"/>
              </p:ext>
            </p:extLst>
          </p:nvPr>
        </p:nvGraphicFramePr>
        <p:xfrm>
          <a:off x="400050" y="1328660"/>
          <a:ext cx="3895725" cy="324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155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65D6F3-A554-65EF-2E98-7F7D812FB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F7C8196-8008-9C65-9657-CF8F191C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3397500"/>
            <a:ext cx="2533650" cy="641100"/>
          </a:xfrm>
        </p:spPr>
        <p:txBody>
          <a:bodyPr>
            <a:normAutofit fontScale="90000"/>
          </a:bodyPr>
          <a:lstStyle/>
          <a:p>
            <a:r>
              <a:rPr lang="it-IT" dirty="0"/>
              <a:t>Una visione </a:t>
            </a:r>
            <a:br>
              <a:rPr lang="it-IT" dirty="0"/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olistica </a:t>
            </a:r>
            <a:br>
              <a:rPr lang="it-IT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e integrata </a:t>
            </a:r>
            <a:r>
              <a:rPr lang="it-IT" dirty="0"/>
              <a:t>dell’</a:t>
            </a:r>
            <a:r>
              <a:rPr lang="it-IT" dirty="0" err="1"/>
              <a:t>Employability</a:t>
            </a:r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90EEA7EE-4429-93BD-2B5D-CF09B2FC0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18197"/>
              </p:ext>
            </p:extLst>
          </p:nvPr>
        </p:nvGraphicFramePr>
        <p:xfrm>
          <a:off x="1523999" y="476250"/>
          <a:ext cx="72485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 descr="Immagine che contiene persona, Viso umano, uomo, vestiti&#10;&#10;Il contenuto generato dall'IA potrebbe non essere corretto.">
            <a:extLst>
              <a:ext uri="{FF2B5EF4-FFF2-40B4-BE49-F238E27FC236}">
                <a16:creationId xmlns:a16="http://schemas.microsoft.com/office/drawing/2014/main" id="{420AD5AF-1DE1-D4EB-7AF7-F9245636B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-44" r="43229"/>
          <a:stretch/>
        </p:blipFill>
        <p:spPr>
          <a:xfrm>
            <a:off x="246590" y="1109102"/>
            <a:ext cx="1858436" cy="18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AED026B-1558-AD35-CDA2-51AEA2329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3615911-A455-024D-04BC-64473B55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811" y="1504495"/>
            <a:ext cx="4553163" cy="641100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Attesi 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</a:rPr>
              <a:t>im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-previsti</a:t>
            </a:r>
            <a:br>
              <a:rPr lang="it-IT" sz="1200" b="0" dirty="0"/>
            </a:br>
            <a:r>
              <a:rPr lang="it-IT" sz="1200" b="0" dirty="0"/>
              <a:t>l’Imprevisto e la sua attesa come essenza della formazione</a:t>
            </a:r>
          </a:p>
        </p:txBody>
      </p:sp>
      <p:pic>
        <p:nvPicPr>
          <p:cNvPr id="6" name="Immagine 5" descr="Immagine che contiene Viso umano, persona, bianco e nero, bambino">
            <a:extLst>
              <a:ext uri="{FF2B5EF4-FFF2-40B4-BE49-F238E27FC236}">
                <a16:creationId xmlns:a16="http://schemas.microsoft.com/office/drawing/2014/main" id="{BEE8CF21-91A5-665D-57FF-B2523C033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5487" y="2229880"/>
            <a:ext cx="4191000" cy="24003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37357B-B218-46A3-1E37-0ABDCACBF0C9}"/>
              </a:ext>
            </a:extLst>
          </p:cNvPr>
          <p:cNvSpPr txBox="1"/>
          <p:nvPr/>
        </p:nvSpPr>
        <p:spPr>
          <a:xfrm>
            <a:off x="676275" y="1072371"/>
            <a:ext cx="2447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aguet Script" panose="00000500000000000000" pitchFamily="2" charset="0"/>
              </a:rPr>
              <a:t>Preparare a vivere significa formare menti capaci di affrontare l’incertezza, l’imprevisto, il cambiamento</a:t>
            </a:r>
          </a:p>
          <a:p>
            <a:endParaRPr lang="it-IT" dirty="0"/>
          </a:p>
          <a:p>
            <a:r>
              <a:rPr lang="it-IT" dirty="0"/>
              <a:t>Edgar Morin</a:t>
            </a:r>
          </a:p>
          <a:p>
            <a:r>
              <a:rPr lang="it-IT" i="1" dirty="0"/>
              <a:t>La testa ben fatta, 1999</a:t>
            </a:r>
          </a:p>
        </p:txBody>
      </p:sp>
    </p:spTree>
    <p:extLst>
      <p:ext uri="{BB962C8B-B14F-4D97-AF65-F5344CB8AC3E}">
        <p14:creationId xmlns:p14="http://schemas.microsoft.com/office/powerpoint/2010/main" val="9286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4C8D707-4FA1-3A43-B442-0AAAAB89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00" y="521225"/>
            <a:ext cx="8520600" cy="5727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2000" b="1" dirty="0"/>
              <a:t>La sfida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politica</a:t>
            </a:r>
            <a:r>
              <a:rPr lang="it-IT" sz="2000" b="1" dirty="0"/>
              <a:t> della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qualità</a:t>
            </a:r>
            <a:r>
              <a:rPr lang="it-IT" sz="2000" b="1" dirty="0"/>
              <a:t> </a:t>
            </a:r>
            <a:br>
              <a:rPr lang="it-IT" sz="2000" b="1" dirty="0"/>
            </a:br>
            <a:r>
              <a:rPr lang="it-IT" sz="2000" b="1" dirty="0"/>
              <a:t>nella progettazione in HE per l’</a:t>
            </a:r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</a:rPr>
              <a:t>employability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magine 5" descr="Immagine che contiene Arte bambini, disegno, art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81BFA93C-C1BB-8B7D-DAA2-9B96A24A9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28" r="1666"/>
          <a:stretch/>
        </p:blipFill>
        <p:spPr>
          <a:xfrm>
            <a:off x="311700" y="1208225"/>
            <a:ext cx="4069800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0C84A8-AB8D-4404-9551-E7A22E818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4294967295"/>
          </p:nvPr>
        </p:nvSpPr>
        <p:spPr>
          <a:xfrm>
            <a:off x="4762500" y="1208225"/>
            <a:ext cx="4069800" cy="326440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Persone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con 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elevate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competenze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trasversali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sono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più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propense a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proporre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idee innovative e ad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adattarsi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ai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cambiamenti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contribuendo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alla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resilienza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delle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organizzazioni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delle</a:t>
            </a:r>
            <a:r>
              <a:rPr lang="en-US" sz="1500" b="1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500" b="1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comunità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.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Nell'ambito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dell'alta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formazione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promuovere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l'employability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significa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orientarsi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alla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formazione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di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persone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che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con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autonomia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sono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capaci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di </a:t>
            </a:r>
            <a:r>
              <a:rPr lang="en-US" sz="1500" b="0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affrontare</a:t>
            </a:r>
            <a:r>
              <a:rPr lang="en-US" sz="1500" b="0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le </a:t>
            </a:r>
            <a:r>
              <a:rPr lang="en-US" sz="1500" b="0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sfide</a:t>
            </a:r>
            <a:r>
              <a:rPr lang="en-US" sz="1500" b="0" i="0" u="none" strike="noStrike" cap="none" dirty="0">
                <a:solidFill>
                  <a:schemeClr val="accent4">
                    <a:lumMod val="75000"/>
                  </a:schemeClr>
                </a:solidFill>
              </a:rPr>
              <a:t> future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con in modo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attivo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elementi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chiave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per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sostenere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l'innovazione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e la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capacità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di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recupero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di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fronte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500" b="0" i="0" u="none" strike="noStrike" cap="none" dirty="0" err="1">
                <a:solidFill>
                  <a:schemeClr val="dk1"/>
                </a:solidFill>
              </a:rPr>
              <a:t>all’</a:t>
            </a:r>
            <a:r>
              <a:rPr lang="en-US" sz="1500" b="0" i="0" u="none" strike="noStrike" cap="none" dirty="0" err="1">
                <a:solidFill>
                  <a:schemeClr val="accent4">
                    <a:lumMod val="75000"/>
                  </a:schemeClr>
                </a:solidFill>
              </a:rPr>
              <a:t>imprevisto</a:t>
            </a:r>
            <a:r>
              <a:rPr lang="en-US" sz="1500" b="0" i="0" u="none" strike="noStrike" cap="none" dirty="0">
                <a:solidFill>
                  <a:schemeClr val="dk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54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B8571A6-6A2B-7118-1CA1-7BA7AA00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>
            <a:extLst>
              <a:ext uri="{FF2B5EF4-FFF2-40B4-BE49-F238E27FC236}">
                <a16:creationId xmlns:a16="http://schemas.microsoft.com/office/drawing/2014/main" id="{E5FA7546-E829-3DB0-E9FD-94D66A9B1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700" y="3407250"/>
            <a:ext cx="52830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</a:pPr>
            <a:r>
              <a:rPr lang="it-IT" sz="2800" b="1" dirty="0">
                <a:latin typeface="Arial"/>
                <a:ea typeface="Arial"/>
                <a:cs typeface="Arial"/>
                <a:sym typeface="Arial"/>
              </a:rPr>
              <a:t>Grazie per l’attenzione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>
            <a:extLst>
              <a:ext uri="{FF2B5EF4-FFF2-40B4-BE49-F238E27FC236}">
                <a16:creationId xmlns:a16="http://schemas.microsoft.com/office/drawing/2014/main" id="{ED650587-F539-6E72-5EE0-D13501DE97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0" y="4114350"/>
            <a:ext cx="66807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E"/>
              </a:buClr>
              <a:buSzPts val="1500"/>
              <a:buNone/>
            </a:pPr>
            <a:r>
              <a:rPr lang="it" sz="1600" dirty="0">
                <a:latin typeface="Arial"/>
                <a:ea typeface="Arial"/>
                <a:cs typeface="Arial"/>
                <a:sym typeface="Arial"/>
              </a:rPr>
              <a:t>Fabio Togni, Università di Firenze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7484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Presentazione su schermo (16:9)</PresentationFormat>
  <Paragraphs>45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Avenir Next LT Pro Light</vt:lpstr>
      <vt:lpstr>Baguet Script</vt:lpstr>
      <vt:lpstr>Baskerville Old Face</vt:lpstr>
      <vt:lpstr>Calibri</vt:lpstr>
      <vt:lpstr>Courier New</vt:lpstr>
      <vt:lpstr>Verdana</vt:lpstr>
      <vt:lpstr>Simple Light</vt:lpstr>
      <vt:lpstr>REMPLOY</vt:lpstr>
      <vt:lpstr>Future Design in Alta Formazione</vt:lpstr>
      <vt:lpstr>Presentazione standard di PowerPoint</vt:lpstr>
      <vt:lpstr>Dalle prospettive socio-educative alla prospettiva educativo-formativa</vt:lpstr>
      <vt:lpstr>Una visione  olistica  e integrata dell’Employability</vt:lpstr>
      <vt:lpstr>Attesi im-previsti l’Imprevisto e la sua attesa come essenza della formazione</vt:lpstr>
      <vt:lpstr>La sfida politica della qualità  nella progettazione in HE per l’employability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Fabio Togni</cp:lastModifiedBy>
  <cp:revision>1</cp:revision>
  <dcterms:modified xsi:type="dcterms:W3CDTF">2025-03-21T13:40:59Z</dcterms:modified>
</cp:coreProperties>
</file>